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5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82" r:id="rId12"/>
    <p:sldId id="284" r:id="rId13"/>
    <p:sldId id="283" r:id="rId14"/>
    <p:sldId id="279" r:id="rId15"/>
    <p:sldId id="509" r:id="rId16"/>
    <p:sldId id="267" r:id="rId17"/>
    <p:sldId id="268" r:id="rId18"/>
    <p:sldId id="269" r:id="rId19"/>
    <p:sldId id="270" r:id="rId20"/>
    <p:sldId id="271" r:id="rId21"/>
    <p:sldId id="508" r:id="rId22"/>
    <p:sldId id="273" r:id="rId23"/>
    <p:sldId id="274" r:id="rId24"/>
    <p:sldId id="275" r:id="rId25"/>
  </p:sldIdLst>
  <p:sldSz cx="9144000" cy="6858000" type="screen4x3"/>
  <p:notesSz cx="6799263" cy="9929813"/>
  <p:embeddedFontLst>
    <p:embeddedFont>
      <p:font typeface="Aharoni" panose="02010803020104030203" pitchFamily="2" charset="-79"/>
      <p:bold r:id="rId27"/>
    </p:embeddedFont>
    <p:embeddedFont>
      <p:font typeface="Aldhabi" panose="01000000000000000000" pitchFamily="2" charset="-78"/>
      <p:regular r:id="rId28"/>
    </p:embeddedFon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785B88-0E38-426A-8C7C-D1F727B35058}" v="17" dt="2019-04-13T02:32:39.530"/>
  </p1510:revLst>
</p1510:revInfo>
</file>

<file path=ppt/tableStyles.xml><?xml version="1.0" encoding="utf-8"?>
<a:tblStyleLst xmlns:a="http://schemas.openxmlformats.org/drawingml/2006/main" def="{FBBC93FF-42F0-448B-9F63-51F8E79C938F}">
  <a:tblStyle styleId="{FBBC93FF-42F0-448B-9F63-51F8E79C938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F9FA"/>
          </a:solidFill>
        </a:fill>
      </a:tcStyle>
    </a:wholeTbl>
    <a:band1H>
      <a:tcTxStyle/>
      <a:tcStyle>
        <a:tcBdr/>
        <a:fill>
          <a:solidFill>
            <a:srgbClr val="E7F3F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F3F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8" autoAdjust="0"/>
    <p:restoredTop sz="68218" autoAdjust="0"/>
  </p:normalViewPr>
  <p:slideViewPr>
    <p:cSldViewPr snapToGrid="0">
      <p:cViewPr varScale="1">
        <p:scale>
          <a:sx n="46" d="100"/>
          <a:sy n="46" d="100"/>
        </p:scale>
        <p:origin x="2184" y="36"/>
      </p:cViewPr>
      <p:guideLst>
        <p:guide orient="horz" pos="240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E4785B88-0E38-426A-8C7C-D1F727B35058}"/>
    <pc:docChg chg="modSld">
      <pc:chgData name="Marion Zalk" userId="1f811bf6-7718-4bf6-ae68-8bbda25a1b04" providerId="ADAL" clId="{E4785B88-0E38-426A-8C7C-D1F727B35058}" dt="2019-04-13T02:32:39.530" v="16" actId="20577"/>
      <pc:docMkLst>
        <pc:docMk/>
      </pc:docMkLst>
      <pc:sldChg chg="modNotesTx">
        <pc:chgData name="Marion Zalk" userId="1f811bf6-7718-4bf6-ae68-8bbda25a1b04" providerId="ADAL" clId="{E4785B88-0E38-426A-8C7C-D1F727B35058}" dt="2019-04-13T02:31:08.306" v="0" actId="20577"/>
        <pc:sldMkLst>
          <pc:docMk/>
          <pc:sldMk cId="0" sldId="257"/>
        </pc:sldMkLst>
      </pc:sldChg>
      <pc:sldChg chg="modNotesTx">
        <pc:chgData name="Marion Zalk" userId="1f811bf6-7718-4bf6-ae68-8bbda25a1b04" providerId="ADAL" clId="{E4785B88-0E38-426A-8C7C-D1F727B35058}" dt="2019-04-13T02:31:13.947" v="1" actId="20577"/>
        <pc:sldMkLst>
          <pc:docMk/>
          <pc:sldMk cId="0" sldId="258"/>
        </pc:sldMkLst>
      </pc:sldChg>
      <pc:sldChg chg="modNotesTx">
        <pc:chgData name="Marion Zalk" userId="1f811bf6-7718-4bf6-ae68-8bbda25a1b04" providerId="ADAL" clId="{E4785B88-0E38-426A-8C7C-D1F727B35058}" dt="2019-04-13T02:31:28.563" v="3" actId="20577"/>
        <pc:sldMkLst>
          <pc:docMk/>
          <pc:sldMk cId="0" sldId="259"/>
        </pc:sldMkLst>
      </pc:sldChg>
      <pc:sldChg chg="modNotesTx">
        <pc:chgData name="Marion Zalk" userId="1f811bf6-7718-4bf6-ae68-8bbda25a1b04" providerId="ADAL" clId="{E4785B88-0E38-426A-8C7C-D1F727B35058}" dt="2019-04-13T02:31:20.042" v="2" actId="20577"/>
        <pc:sldMkLst>
          <pc:docMk/>
          <pc:sldMk cId="0" sldId="260"/>
        </pc:sldMkLst>
      </pc:sldChg>
      <pc:sldChg chg="modNotesTx">
        <pc:chgData name="Marion Zalk" userId="1f811bf6-7718-4bf6-ae68-8bbda25a1b04" providerId="ADAL" clId="{E4785B88-0E38-426A-8C7C-D1F727B35058}" dt="2019-04-13T02:31:36.137" v="4" actId="20577"/>
        <pc:sldMkLst>
          <pc:docMk/>
          <pc:sldMk cId="0" sldId="263"/>
        </pc:sldMkLst>
      </pc:sldChg>
      <pc:sldChg chg="modNotesTx">
        <pc:chgData name="Marion Zalk" userId="1f811bf6-7718-4bf6-ae68-8bbda25a1b04" providerId="ADAL" clId="{E4785B88-0E38-426A-8C7C-D1F727B35058}" dt="2019-04-13T02:31:41.904" v="5" actId="20577"/>
        <pc:sldMkLst>
          <pc:docMk/>
          <pc:sldMk cId="0" sldId="264"/>
        </pc:sldMkLst>
      </pc:sldChg>
      <pc:sldChg chg="modNotesTx">
        <pc:chgData name="Marion Zalk" userId="1f811bf6-7718-4bf6-ae68-8bbda25a1b04" providerId="ADAL" clId="{E4785B88-0E38-426A-8C7C-D1F727B35058}" dt="2019-04-13T02:31:47.749" v="6" actId="20577"/>
        <pc:sldMkLst>
          <pc:docMk/>
          <pc:sldMk cId="0" sldId="266"/>
        </pc:sldMkLst>
      </pc:sldChg>
      <pc:sldChg chg="modNotesTx">
        <pc:chgData name="Marion Zalk" userId="1f811bf6-7718-4bf6-ae68-8bbda25a1b04" providerId="ADAL" clId="{E4785B88-0E38-426A-8C7C-D1F727B35058}" dt="2019-04-13T02:32:18.395" v="12" actId="20577"/>
        <pc:sldMkLst>
          <pc:docMk/>
          <pc:sldMk cId="0" sldId="267"/>
        </pc:sldMkLst>
      </pc:sldChg>
      <pc:sldChg chg="modNotesTx">
        <pc:chgData name="Marion Zalk" userId="1f811bf6-7718-4bf6-ae68-8bbda25a1b04" providerId="ADAL" clId="{E4785B88-0E38-426A-8C7C-D1F727B35058}" dt="2019-04-13T02:32:23.724" v="14" actId="20577"/>
        <pc:sldMkLst>
          <pc:docMk/>
          <pc:sldMk cId="0" sldId="268"/>
        </pc:sldMkLst>
      </pc:sldChg>
      <pc:sldChg chg="modNotesTx">
        <pc:chgData name="Marion Zalk" userId="1f811bf6-7718-4bf6-ae68-8bbda25a1b04" providerId="ADAL" clId="{E4785B88-0E38-426A-8C7C-D1F727B35058}" dt="2019-04-13T02:32:34.610" v="15" actId="20577"/>
        <pc:sldMkLst>
          <pc:docMk/>
          <pc:sldMk cId="0" sldId="273"/>
        </pc:sldMkLst>
      </pc:sldChg>
      <pc:sldChg chg="modNotesTx">
        <pc:chgData name="Marion Zalk" userId="1f811bf6-7718-4bf6-ae68-8bbda25a1b04" providerId="ADAL" clId="{E4785B88-0E38-426A-8C7C-D1F727B35058}" dt="2019-04-13T02:32:39.530" v="16" actId="20577"/>
        <pc:sldMkLst>
          <pc:docMk/>
          <pc:sldMk cId="0" sldId="274"/>
        </pc:sldMkLst>
      </pc:sldChg>
      <pc:sldChg chg="modNotesTx">
        <pc:chgData name="Marion Zalk" userId="1f811bf6-7718-4bf6-ae68-8bbda25a1b04" providerId="ADAL" clId="{E4785B88-0E38-426A-8C7C-D1F727B35058}" dt="2019-04-13T02:32:08.780" v="10" actId="20577"/>
        <pc:sldMkLst>
          <pc:docMk/>
          <pc:sldMk cId="3804017873" sldId="279"/>
        </pc:sldMkLst>
      </pc:sldChg>
      <pc:sldChg chg="modNotesTx">
        <pc:chgData name="Marion Zalk" userId="1f811bf6-7718-4bf6-ae68-8bbda25a1b04" providerId="ADAL" clId="{E4785B88-0E38-426A-8C7C-D1F727B35058}" dt="2019-04-13T02:31:52.302" v="7" actId="20577"/>
        <pc:sldMkLst>
          <pc:docMk/>
          <pc:sldMk cId="313296153" sldId="282"/>
        </pc:sldMkLst>
      </pc:sldChg>
      <pc:sldChg chg="modNotesTx">
        <pc:chgData name="Marion Zalk" userId="1f811bf6-7718-4bf6-ae68-8bbda25a1b04" providerId="ADAL" clId="{E4785B88-0E38-426A-8C7C-D1F727B35058}" dt="2019-04-13T02:32:01.887" v="9" actId="20577"/>
        <pc:sldMkLst>
          <pc:docMk/>
          <pc:sldMk cId="2331449768" sldId="283"/>
        </pc:sldMkLst>
      </pc:sldChg>
      <pc:sldChg chg="modNotesTx">
        <pc:chgData name="Marion Zalk" userId="1f811bf6-7718-4bf6-ae68-8bbda25a1b04" providerId="ADAL" clId="{E4785B88-0E38-426A-8C7C-D1F727B35058}" dt="2019-04-13T02:31:57.225" v="8" actId="20577"/>
        <pc:sldMkLst>
          <pc:docMk/>
          <pc:sldMk cId="1351233634" sldId="284"/>
        </pc:sldMkLst>
      </pc:sldChg>
      <pc:sldChg chg="modNotesTx">
        <pc:chgData name="Marion Zalk" userId="1f811bf6-7718-4bf6-ae68-8bbda25a1b04" providerId="ADAL" clId="{E4785B88-0E38-426A-8C7C-D1F727B35058}" dt="2019-04-13T02:32:13.280" v="11" actId="20577"/>
        <pc:sldMkLst>
          <pc:docMk/>
          <pc:sldMk cId="1332360679" sldId="509"/>
        </pc:sldMkLst>
      </pc:sldChg>
    </pc:docChg>
  </pc:docChgLst>
  <pc:docChgLst>
    <pc:chgData name="Marion Zalk" userId="1f811bf6-7718-4bf6-ae68-8bbda25a1b04" providerId="ADAL" clId="{BAB6163C-1A3A-426D-AF97-897004CFA305}"/>
    <pc:docChg chg="modSld">
      <pc:chgData name="Marion Zalk" userId="1f811bf6-7718-4bf6-ae68-8bbda25a1b04" providerId="ADAL" clId="{BAB6163C-1A3A-426D-AF97-897004CFA305}" dt="2019-04-02T02:06:11.494" v="2" actId="20577"/>
      <pc:docMkLst>
        <pc:docMk/>
      </pc:docMkLst>
      <pc:sldChg chg="modSp">
        <pc:chgData name="Marion Zalk" userId="1f811bf6-7718-4bf6-ae68-8bbda25a1b04" providerId="ADAL" clId="{BAB6163C-1A3A-426D-AF97-897004CFA305}" dt="2019-04-02T02:06:11.494" v="2" actId="20577"/>
        <pc:sldMkLst>
          <pc:docMk/>
          <pc:sldMk cId="0" sldId="256"/>
        </pc:sldMkLst>
        <pc:spChg chg="mod">
          <ac:chgData name="Marion Zalk" userId="1f811bf6-7718-4bf6-ae68-8bbda25a1b04" providerId="ADAL" clId="{BAB6163C-1A3A-426D-AF97-897004CFA305}" dt="2019-04-02T02:06:11.494" v="2" actId="20577"/>
          <ac:spMkLst>
            <pc:docMk/>
            <pc:sldMk cId="0" sldId="256"/>
            <ac:spMk id="6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347" cy="49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1342" y="0"/>
            <a:ext cx="2946347" cy="49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1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781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9192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3900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4837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700" dirty="0">
              <a:latin typeface="Arial Narrow" panose="020B0606020202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6502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2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2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3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p13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600" b="0" i="0" u="none" strike="noStrike" cap="none" dirty="0">
              <a:solidFill>
                <a:schemeClr val="dk1"/>
              </a:solidFill>
              <a:latin typeface="Arial Narrow" panose="020B0606020202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8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95" name="Google Shape;395;p18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9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2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 Narrow" panose="020B0606020202030204" pitchFamily="34" charset="0"/>
            </a:endParaRPr>
          </a:p>
        </p:txBody>
      </p:sp>
      <p:sp>
        <p:nvSpPr>
          <p:cNvPr id="82" name="Google Shape;82;p3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 Narrow" panose="020B0606020202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 Narrow" panose="020B0606020202030204" pitchFamily="34" charset="0"/>
            </a:endParaRPr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2"/>
          <p:cNvCxnSpPr/>
          <p:nvPr/>
        </p:nvCxnSpPr>
        <p:spPr>
          <a:xfrm>
            <a:off x="1812925" y="107950"/>
            <a:ext cx="0" cy="8620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/>
        </p:nvCxnSpPr>
        <p:spPr>
          <a:xfrm>
            <a:off x="2743200" y="107950"/>
            <a:ext cx="1588" cy="5191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Google Shape;25;p2" descr="5011_PPT_BG_EndP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2"/>
          <p:cNvCxnSpPr/>
          <p:nvPr/>
        </p:nvCxnSpPr>
        <p:spPr>
          <a:xfrm>
            <a:off x="1972470" y="493714"/>
            <a:ext cx="1587" cy="131286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Google Shape;27;p2" descr="UOM-Rev3D_S_s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137" y="430386"/>
            <a:ext cx="1347788" cy="136683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2438400" y="1806576"/>
            <a:ext cx="6400800" cy="131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849960" y="4267200"/>
            <a:ext cx="798924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body" idx="2"/>
          </p:nvPr>
        </p:nvSpPr>
        <p:spPr>
          <a:xfrm>
            <a:off x="849313" y="3581400"/>
            <a:ext cx="798988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ctr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Frame">
  <p:cSld name="Content 2 Fram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441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48200" y="990600"/>
            <a:ext cx="441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Frame - Headings">
  <p:cSld name="Content 2 Frame - Heading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6200" y="1447800"/>
            <a:ext cx="441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648200" y="1447800"/>
            <a:ext cx="441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6200" y="99060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4"/>
          </p:nvPr>
        </p:nvSpPr>
        <p:spPr>
          <a:xfrm>
            <a:off x="4648200" y="99060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">
  <p:cSld name="Content Pa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072D-4AF4-43CE-B3AA-701EF63D1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45A58-F690-4D68-8EE0-6AAD03B01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4BD16-4411-4DB8-A1AD-565DD79D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7CFA9-9E91-4619-94B3-728C1CB8B1C5}" type="datetimeFigureOut">
              <a:rPr lang="en-AU" smtClean="0"/>
              <a:t>13/04/2019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2507A-8955-420D-BC38-5058CD82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B343-F348-48C5-A362-206591F7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5E3E-4B11-4474-9B47-1A0ECA6C9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5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8815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1812925" y="107950"/>
            <a:ext cx="0" cy="8620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1;p1" descr="UOM-Rev3D_S_sm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" y="119063"/>
            <a:ext cx="860425" cy="871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2386668" y="159543"/>
            <a:ext cx="1588" cy="5191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1" descr="UOM-Rev3D_H_sm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107950"/>
            <a:ext cx="2362200" cy="61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336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1"/>
          <p:cNvSpPr/>
          <p:nvPr/>
        </p:nvSpPr>
        <p:spPr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>
            <a:noFill/>
          </a:ln>
          <a:effectLst>
            <a:outerShdw algn="ctr" rotWithShape="0">
              <a:srgbClr val="808080">
                <a:alpha val="4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/>
          <p:nvPr/>
        </p:nvSpPr>
        <p:spPr>
          <a:xfrm>
            <a:off x="104316" y="6465956"/>
            <a:ext cx="42370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SWEN90016 Software Processes and Project Management</a:t>
            </a:r>
            <a:endParaRPr sz="12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Project Scheduling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hatpmgam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>
            <a:off x="2438400" y="444501"/>
            <a:ext cx="6214712" cy="323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SWEN90016</a:t>
            </a:r>
            <a:b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Processes &amp; Project Management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283841" y="5862436"/>
            <a:ext cx="2282777" cy="8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 – Semester 1</a:t>
            </a:r>
            <a:endParaRPr dirty="0"/>
          </a:p>
          <a:p>
            <a:pPr marL="0" marR="0" lvl="0" indent="0" algn="r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Tutorial 5</a:t>
            </a:r>
            <a:endParaRPr dirty="0"/>
          </a:p>
        </p:txBody>
      </p:sp>
      <p:sp>
        <p:nvSpPr>
          <p:cNvPr id="66" name="Google Shape;66;p9"/>
          <p:cNvSpPr txBox="1"/>
          <p:nvPr/>
        </p:nvSpPr>
        <p:spPr>
          <a:xfrm>
            <a:off x="577380" y="6256421"/>
            <a:ext cx="5101525" cy="4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University of Melbourne 2018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2220686" y="3918857"/>
            <a:ext cx="5241472" cy="142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</a:pPr>
            <a:r>
              <a:rPr lang="en-AU"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Project Scheduling </a:t>
            </a:r>
            <a:endParaRPr sz="28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2050482" y="3659354"/>
            <a:ext cx="169334" cy="1171992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B050"/>
          </a:solidFill>
          <a:ln w="9525" cap="flat" cmpd="sng">
            <a:solidFill>
              <a:srgbClr val="88A3A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B050"/>
          </a:solidFill>
          <a:ln w="9525" cap="flat" cmpd="sng">
            <a:solidFill>
              <a:srgbClr val="88A3A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body" idx="1"/>
          </p:nvPr>
        </p:nvSpPr>
        <p:spPr>
          <a:xfrm>
            <a:off x="795129" y="1067849"/>
            <a:ext cx="7845287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PERT</a:t>
            </a:r>
            <a:r>
              <a:rPr lang="en-AU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rogram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eview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echnique</a:t>
            </a:r>
            <a:endParaRPr dirty="0"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0" y="515389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349135" y="84789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6350924" y="16292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2759825" y="340821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7547957" y="555290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6151419" y="502088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5048250" y="4520410"/>
            <a:ext cx="32385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Latest start time (LS)</a:t>
            </a:r>
            <a:endParaRPr dirty="0"/>
          </a:p>
          <a:p>
            <a:pPr marL="381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Slack time</a:t>
            </a:r>
            <a:endParaRPr dirty="0"/>
          </a:p>
          <a:p>
            <a:pPr marL="381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Latest finish time (LF)</a:t>
            </a:r>
            <a:endParaRPr dirty="0"/>
          </a:p>
        </p:txBody>
      </p:sp>
      <p:grpSp>
        <p:nvGrpSpPr>
          <p:cNvPr id="273" name="Google Shape;273;p19"/>
          <p:cNvGrpSpPr/>
          <p:nvPr/>
        </p:nvGrpSpPr>
        <p:grpSpPr>
          <a:xfrm>
            <a:off x="1392502" y="2609201"/>
            <a:ext cx="2863471" cy="2144423"/>
            <a:chOff x="6289649" y="3942004"/>
            <a:chExt cx="1174362" cy="840509"/>
          </a:xfrm>
        </p:grpSpPr>
        <p:sp>
          <p:nvSpPr>
            <p:cNvPr id="274" name="Google Shape;274;p19"/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Slack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Duration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EF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LS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LF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289649" y="4224589"/>
              <a:ext cx="1172317" cy="25360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Task Name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9"/>
          <p:cNvSpPr txBox="1"/>
          <p:nvPr/>
        </p:nvSpPr>
        <p:spPr>
          <a:xfrm>
            <a:off x="5025911" y="2245348"/>
            <a:ext cx="31534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Earliest start time (ES)</a:t>
            </a:r>
            <a:endParaRPr dirty="0"/>
          </a:p>
          <a:p>
            <a:pPr marL="127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Duration in people days</a:t>
            </a:r>
            <a:endParaRPr dirty="0"/>
          </a:p>
          <a:p>
            <a:pPr marL="127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Earliest finish time (EF)</a:t>
            </a:r>
            <a:endParaRPr dirty="0"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Pert Chart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B11AE9-E81B-5041-99E3-372F913604B9}"/>
              </a:ext>
            </a:extLst>
          </p:cNvPr>
          <p:cNvSpPr txBox="1"/>
          <p:nvPr/>
        </p:nvSpPr>
        <p:spPr>
          <a:xfrm>
            <a:off x="1851868" y="5103455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The activity node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989554"/>
              </p:ext>
            </p:extLst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09011"/>
              </p:ext>
            </p:extLst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831738"/>
              </p:ext>
            </p:extLst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77671"/>
              </p:ext>
            </p:extLst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80185"/>
              </p:ext>
            </p:extLst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05536"/>
              </p:ext>
            </p:extLst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6386"/>
              </p:ext>
            </p:extLst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endParaRPr lang="en-AU" sz="1050" b="1" dirty="0">
              <a:solidFill>
                <a:schemeClr val="tx1"/>
              </a:solidFill>
              <a:latin typeface="Arial Narrow" panose="020B0606020202030204" pitchFamily="34" charset="0"/>
              <a:cs typeface="Aharoni" panose="020B0604020202020204" pitchFamily="2" charset="-79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AC1898-C3BC-924C-B838-114D43A04283}"/>
              </a:ext>
            </a:extLst>
          </p:cNvPr>
          <p:cNvSpPr txBox="1"/>
          <p:nvPr/>
        </p:nvSpPr>
        <p:spPr>
          <a:xfrm>
            <a:off x="3279387" y="2377943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Task Network Diagram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EE2FD-17F3-FE47-B76B-A1B7D575A7C8}"/>
              </a:ext>
            </a:extLst>
          </p:cNvPr>
          <p:cNvCxnSpPr/>
          <p:nvPr/>
        </p:nvCxnSpPr>
        <p:spPr>
          <a:xfrm>
            <a:off x="2695482" y="4074229"/>
            <a:ext cx="734915" cy="72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A299-FED4-2E44-ACB8-DC5A29372601}"/>
              </a:ext>
            </a:extLst>
          </p:cNvPr>
          <p:cNvCxnSpPr/>
          <p:nvPr/>
        </p:nvCxnSpPr>
        <p:spPr>
          <a:xfrm>
            <a:off x="4240397" y="4800601"/>
            <a:ext cx="693086" cy="935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978A3-E946-4C43-BEC6-5CEADBFFA9D1}"/>
              </a:ext>
            </a:extLst>
          </p:cNvPr>
          <p:cNvCxnSpPr/>
          <p:nvPr/>
        </p:nvCxnSpPr>
        <p:spPr>
          <a:xfrm>
            <a:off x="5715774" y="5750300"/>
            <a:ext cx="663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E82B-F2AC-C547-84C1-20C17E197F9E}"/>
              </a:ext>
            </a:extLst>
          </p:cNvPr>
          <p:cNvCxnSpPr/>
          <p:nvPr/>
        </p:nvCxnSpPr>
        <p:spPr>
          <a:xfrm flipV="1">
            <a:off x="7189337" y="4795914"/>
            <a:ext cx="705783" cy="777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oogle Shape;273;p19">
            <a:extLst>
              <a:ext uri="{FF2B5EF4-FFF2-40B4-BE49-F238E27FC236}">
                <a16:creationId xmlns:a16="http://schemas.microsoft.com/office/drawing/2014/main" id="{3356242E-FF62-6146-9F4F-48F880A1D26E}"/>
              </a:ext>
            </a:extLst>
          </p:cNvPr>
          <p:cNvGrpSpPr/>
          <p:nvPr/>
        </p:nvGrpSpPr>
        <p:grpSpPr>
          <a:xfrm>
            <a:off x="7124627" y="1802073"/>
            <a:ext cx="1856682" cy="945364"/>
            <a:chOff x="6289649" y="3942004"/>
            <a:chExt cx="1174362" cy="840509"/>
          </a:xfrm>
          <a:noFill/>
        </p:grpSpPr>
        <p:sp>
          <p:nvSpPr>
            <p:cNvPr id="34" name="Google Shape;274;p19">
              <a:extLst>
                <a:ext uri="{FF2B5EF4-FFF2-40B4-BE49-F238E27FC236}">
                  <a16:creationId xmlns:a16="http://schemas.microsoft.com/office/drawing/2014/main" id="{9860AF02-0A20-6941-85F8-8052588138E0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6" name="Google Shape;275;p19">
              <a:extLst>
                <a:ext uri="{FF2B5EF4-FFF2-40B4-BE49-F238E27FC236}">
                  <a16:creationId xmlns:a16="http://schemas.microsoft.com/office/drawing/2014/main" id="{71573375-991D-374A-9FDC-53C02AF6A956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8" name="Google Shape;276;p19">
              <a:extLst>
                <a:ext uri="{FF2B5EF4-FFF2-40B4-BE49-F238E27FC236}">
                  <a16:creationId xmlns:a16="http://schemas.microsoft.com/office/drawing/2014/main" id="{14042A0C-006F-E648-B390-EEF0B45262B3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9" name="Google Shape;277;p19">
              <a:extLst>
                <a:ext uri="{FF2B5EF4-FFF2-40B4-BE49-F238E27FC236}">
                  <a16:creationId xmlns:a16="http://schemas.microsoft.com/office/drawing/2014/main" id="{E7DF9D9D-9FDC-AB46-A7F4-BD365DE670A9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0" name="Google Shape;278;p19">
              <a:extLst>
                <a:ext uri="{FF2B5EF4-FFF2-40B4-BE49-F238E27FC236}">
                  <a16:creationId xmlns:a16="http://schemas.microsoft.com/office/drawing/2014/main" id="{55D6FBF3-8906-AB4A-A472-BD515326890D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1" name="Google Shape;279;p19">
              <a:extLst>
                <a:ext uri="{FF2B5EF4-FFF2-40B4-BE49-F238E27FC236}">
                  <a16:creationId xmlns:a16="http://schemas.microsoft.com/office/drawing/2014/main" id="{634F0299-07A1-7D42-B3C7-9738E106201B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2" name="Google Shape;280;p19">
              <a:extLst>
                <a:ext uri="{FF2B5EF4-FFF2-40B4-BE49-F238E27FC236}">
                  <a16:creationId xmlns:a16="http://schemas.microsoft.com/office/drawing/2014/main" id="{B4136E1B-06F2-B348-93E4-21E13C9A45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sp>
        <p:nvSpPr>
          <p:cNvPr id="31" name="Google Shape;264;p19">
            <a:extLst>
              <a:ext uri="{FF2B5EF4-FFF2-40B4-BE49-F238E27FC236}">
                <a16:creationId xmlns:a16="http://schemas.microsoft.com/office/drawing/2014/main" id="{CC94B570-03D7-CB41-8718-38FA239C288C}"/>
              </a:ext>
            </a:extLst>
          </p:cNvPr>
          <p:cNvSpPr txBox="1">
            <a:spLocks/>
          </p:cNvSpPr>
          <p:nvPr/>
        </p:nvSpPr>
        <p:spPr>
          <a:xfrm>
            <a:off x="518615" y="1082812"/>
            <a:ext cx="7953873" cy="52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15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None/>
              <a:defRPr sz="13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sz="1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spcBef>
                <a:spcPts val="0"/>
              </a:spcBef>
              <a:buSzPts val="2400"/>
            </a:pPr>
            <a:r>
              <a:rPr lang="en-AU" sz="2000" dirty="0"/>
              <a:t>Show a PERT chart: use task durations &amp; task network diagram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50A1778-F720-E845-BBE4-E43E6E7F5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78241"/>
              </p:ext>
            </p:extLst>
          </p:nvPr>
        </p:nvGraphicFramePr>
        <p:xfrm>
          <a:off x="190293" y="1744238"/>
          <a:ext cx="1332000" cy="17639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000">
                  <a:extLst>
                    <a:ext uri="{9D8B030D-6E8A-4147-A177-3AD203B41FA5}">
                      <a16:colId xmlns:a16="http://schemas.microsoft.com/office/drawing/2014/main" val="2478665568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1549519906"/>
                    </a:ext>
                  </a:extLst>
                </a:gridCol>
              </a:tblGrid>
              <a:tr h="2769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Activity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Duration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975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68039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B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7181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C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84487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D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6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741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E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55734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F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578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G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45815"/>
                  </a:ext>
                </a:extLst>
              </a:tr>
            </a:tbl>
          </a:graphicData>
        </a:graphic>
      </p:graphicFrame>
      <p:sp>
        <p:nvSpPr>
          <p:cNvPr id="43" name="Google Shape;283;p19">
            <a:extLst>
              <a:ext uri="{FF2B5EF4-FFF2-40B4-BE49-F238E27FC236}">
                <a16:creationId xmlns:a16="http://schemas.microsoft.com/office/drawing/2014/main" id="{3F8F268B-12AA-6844-82F9-07E8EA87FF11}"/>
              </a:ext>
            </a:extLst>
          </p:cNvPr>
          <p:cNvSpPr txBox="1">
            <a:spLocks/>
          </p:cNvSpPr>
          <p:nvPr/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AU" sz="3200" dirty="0"/>
              <a:t> Pert Chart: example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296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19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AC1898-C3BC-924C-B838-114D43A04283}"/>
              </a:ext>
            </a:extLst>
          </p:cNvPr>
          <p:cNvSpPr txBox="1"/>
          <p:nvPr/>
        </p:nvSpPr>
        <p:spPr>
          <a:xfrm>
            <a:off x="3230748" y="1249838"/>
            <a:ext cx="1837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Forward  Pass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EE2FD-17F3-FE47-B76B-A1B7D575A7C8}"/>
              </a:ext>
            </a:extLst>
          </p:cNvPr>
          <p:cNvCxnSpPr/>
          <p:nvPr/>
        </p:nvCxnSpPr>
        <p:spPr>
          <a:xfrm>
            <a:off x="2695482" y="4074229"/>
            <a:ext cx="734915" cy="72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A299-FED4-2E44-ACB8-DC5A29372601}"/>
              </a:ext>
            </a:extLst>
          </p:cNvPr>
          <p:cNvCxnSpPr/>
          <p:nvPr/>
        </p:nvCxnSpPr>
        <p:spPr>
          <a:xfrm>
            <a:off x="4240397" y="4800601"/>
            <a:ext cx="693086" cy="935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978A3-E946-4C43-BEC6-5CEADBFFA9D1}"/>
              </a:ext>
            </a:extLst>
          </p:cNvPr>
          <p:cNvCxnSpPr/>
          <p:nvPr/>
        </p:nvCxnSpPr>
        <p:spPr>
          <a:xfrm>
            <a:off x="5715774" y="5750300"/>
            <a:ext cx="663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E82B-F2AC-C547-84C1-20C17E197F9E}"/>
              </a:ext>
            </a:extLst>
          </p:cNvPr>
          <p:cNvCxnSpPr/>
          <p:nvPr/>
        </p:nvCxnSpPr>
        <p:spPr>
          <a:xfrm flipV="1">
            <a:off x="7189337" y="4795914"/>
            <a:ext cx="705783" cy="777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oogle Shape;273;p19">
            <a:extLst>
              <a:ext uri="{FF2B5EF4-FFF2-40B4-BE49-F238E27FC236}">
                <a16:creationId xmlns:a16="http://schemas.microsoft.com/office/drawing/2014/main" id="{3356242E-FF62-6146-9F4F-48F880A1D26E}"/>
              </a:ext>
            </a:extLst>
          </p:cNvPr>
          <p:cNvGrpSpPr/>
          <p:nvPr/>
        </p:nvGrpSpPr>
        <p:grpSpPr>
          <a:xfrm>
            <a:off x="7124627" y="1802073"/>
            <a:ext cx="1856682" cy="945364"/>
            <a:chOff x="6289649" y="3942004"/>
            <a:chExt cx="1174362" cy="840509"/>
          </a:xfrm>
          <a:noFill/>
        </p:grpSpPr>
        <p:sp>
          <p:nvSpPr>
            <p:cNvPr id="34" name="Google Shape;274;p19">
              <a:extLst>
                <a:ext uri="{FF2B5EF4-FFF2-40B4-BE49-F238E27FC236}">
                  <a16:creationId xmlns:a16="http://schemas.microsoft.com/office/drawing/2014/main" id="{9860AF02-0A20-6941-85F8-8052588138E0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6" name="Google Shape;275;p19">
              <a:extLst>
                <a:ext uri="{FF2B5EF4-FFF2-40B4-BE49-F238E27FC236}">
                  <a16:creationId xmlns:a16="http://schemas.microsoft.com/office/drawing/2014/main" id="{71573375-991D-374A-9FDC-53C02AF6A956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8" name="Google Shape;276;p19">
              <a:extLst>
                <a:ext uri="{FF2B5EF4-FFF2-40B4-BE49-F238E27FC236}">
                  <a16:creationId xmlns:a16="http://schemas.microsoft.com/office/drawing/2014/main" id="{14042A0C-006F-E648-B390-EEF0B45262B3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9" name="Google Shape;277;p19">
              <a:extLst>
                <a:ext uri="{FF2B5EF4-FFF2-40B4-BE49-F238E27FC236}">
                  <a16:creationId xmlns:a16="http://schemas.microsoft.com/office/drawing/2014/main" id="{E7DF9D9D-9FDC-AB46-A7F4-BD365DE670A9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0" name="Google Shape;278;p19">
              <a:extLst>
                <a:ext uri="{FF2B5EF4-FFF2-40B4-BE49-F238E27FC236}">
                  <a16:creationId xmlns:a16="http://schemas.microsoft.com/office/drawing/2014/main" id="{55D6FBF3-8906-AB4A-A472-BD515326890D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1" name="Google Shape;279;p19">
              <a:extLst>
                <a:ext uri="{FF2B5EF4-FFF2-40B4-BE49-F238E27FC236}">
                  <a16:creationId xmlns:a16="http://schemas.microsoft.com/office/drawing/2014/main" id="{634F0299-07A1-7D42-B3C7-9738E106201B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2" name="Google Shape;280;p19">
              <a:extLst>
                <a:ext uri="{FF2B5EF4-FFF2-40B4-BE49-F238E27FC236}">
                  <a16:creationId xmlns:a16="http://schemas.microsoft.com/office/drawing/2014/main" id="{B4136E1B-06F2-B348-93E4-21E13C9A45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72CE6811-BE5E-104C-8701-A5484BA47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02575"/>
              </p:ext>
            </p:extLst>
          </p:nvPr>
        </p:nvGraphicFramePr>
        <p:xfrm>
          <a:off x="190293" y="1744238"/>
          <a:ext cx="1332000" cy="17639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000">
                  <a:extLst>
                    <a:ext uri="{9D8B030D-6E8A-4147-A177-3AD203B41FA5}">
                      <a16:colId xmlns:a16="http://schemas.microsoft.com/office/drawing/2014/main" val="2478665568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1549519906"/>
                    </a:ext>
                  </a:extLst>
                </a:gridCol>
              </a:tblGrid>
              <a:tr h="2769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Activity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Duration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975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68039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B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7181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C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84487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D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6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741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E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55734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F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578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G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45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233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109020"/>
              </p:ext>
            </p:extLst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19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EE2FD-17F3-FE47-B76B-A1B7D575A7C8}"/>
              </a:ext>
            </a:extLst>
          </p:cNvPr>
          <p:cNvCxnSpPr/>
          <p:nvPr/>
        </p:nvCxnSpPr>
        <p:spPr>
          <a:xfrm>
            <a:off x="2695482" y="4074229"/>
            <a:ext cx="734915" cy="72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A299-FED4-2E44-ACB8-DC5A29372601}"/>
              </a:ext>
            </a:extLst>
          </p:cNvPr>
          <p:cNvCxnSpPr/>
          <p:nvPr/>
        </p:nvCxnSpPr>
        <p:spPr>
          <a:xfrm>
            <a:off x="4240397" y="4800601"/>
            <a:ext cx="693086" cy="935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978A3-E946-4C43-BEC6-5CEADBFFA9D1}"/>
              </a:ext>
            </a:extLst>
          </p:cNvPr>
          <p:cNvCxnSpPr/>
          <p:nvPr/>
        </p:nvCxnSpPr>
        <p:spPr>
          <a:xfrm>
            <a:off x="5715774" y="5750300"/>
            <a:ext cx="663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E82B-F2AC-C547-84C1-20C17E197F9E}"/>
              </a:ext>
            </a:extLst>
          </p:cNvPr>
          <p:cNvCxnSpPr/>
          <p:nvPr/>
        </p:nvCxnSpPr>
        <p:spPr>
          <a:xfrm flipV="1">
            <a:off x="7189337" y="4795914"/>
            <a:ext cx="705783" cy="777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oogle Shape;273;p19">
            <a:extLst>
              <a:ext uri="{FF2B5EF4-FFF2-40B4-BE49-F238E27FC236}">
                <a16:creationId xmlns:a16="http://schemas.microsoft.com/office/drawing/2014/main" id="{3356242E-FF62-6146-9F4F-48F880A1D26E}"/>
              </a:ext>
            </a:extLst>
          </p:cNvPr>
          <p:cNvGrpSpPr/>
          <p:nvPr/>
        </p:nvGrpSpPr>
        <p:grpSpPr>
          <a:xfrm>
            <a:off x="7124627" y="1802073"/>
            <a:ext cx="1856682" cy="945364"/>
            <a:chOff x="6289649" y="3942004"/>
            <a:chExt cx="1174362" cy="840509"/>
          </a:xfrm>
          <a:noFill/>
        </p:grpSpPr>
        <p:sp>
          <p:nvSpPr>
            <p:cNvPr id="34" name="Google Shape;274;p19">
              <a:extLst>
                <a:ext uri="{FF2B5EF4-FFF2-40B4-BE49-F238E27FC236}">
                  <a16:creationId xmlns:a16="http://schemas.microsoft.com/office/drawing/2014/main" id="{9860AF02-0A20-6941-85F8-8052588138E0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6" name="Google Shape;275;p19">
              <a:extLst>
                <a:ext uri="{FF2B5EF4-FFF2-40B4-BE49-F238E27FC236}">
                  <a16:creationId xmlns:a16="http://schemas.microsoft.com/office/drawing/2014/main" id="{71573375-991D-374A-9FDC-53C02AF6A956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8" name="Google Shape;276;p19">
              <a:extLst>
                <a:ext uri="{FF2B5EF4-FFF2-40B4-BE49-F238E27FC236}">
                  <a16:creationId xmlns:a16="http://schemas.microsoft.com/office/drawing/2014/main" id="{14042A0C-006F-E648-B390-EEF0B45262B3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9" name="Google Shape;277;p19">
              <a:extLst>
                <a:ext uri="{FF2B5EF4-FFF2-40B4-BE49-F238E27FC236}">
                  <a16:creationId xmlns:a16="http://schemas.microsoft.com/office/drawing/2014/main" id="{E7DF9D9D-9FDC-AB46-A7F4-BD365DE670A9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0" name="Google Shape;278;p19">
              <a:extLst>
                <a:ext uri="{FF2B5EF4-FFF2-40B4-BE49-F238E27FC236}">
                  <a16:creationId xmlns:a16="http://schemas.microsoft.com/office/drawing/2014/main" id="{55D6FBF3-8906-AB4A-A472-BD515326890D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1" name="Google Shape;279;p19">
              <a:extLst>
                <a:ext uri="{FF2B5EF4-FFF2-40B4-BE49-F238E27FC236}">
                  <a16:creationId xmlns:a16="http://schemas.microsoft.com/office/drawing/2014/main" id="{634F0299-07A1-7D42-B3C7-9738E106201B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2" name="Google Shape;280;p19">
              <a:extLst>
                <a:ext uri="{FF2B5EF4-FFF2-40B4-BE49-F238E27FC236}">
                  <a16:creationId xmlns:a16="http://schemas.microsoft.com/office/drawing/2014/main" id="{B4136E1B-06F2-B348-93E4-21E13C9A45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46F38AE2-EFDE-0743-A1CF-C3E02861F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578881"/>
              </p:ext>
            </p:extLst>
          </p:nvPr>
        </p:nvGraphicFramePr>
        <p:xfrm>
          <a:off x="190293" y="1744238"/>
          <a:ext cx="1332000" cy="17639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000">
                  <a:extLst>
                    <a:ext uri="{9D8B030D-6E8A-4147-A177-3AD203B41FA5}">
                      <a16:colId xmlns:a16="http://schemas.microsoft.com/office/drawing/2014/main" val="2478665568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1549519906"/>
                    </a:ext>
                  </a:extLst>
                </a:gridCol>
              </a:tblGrid>
              <a:tr h="2769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Activity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Duration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975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68039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B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7181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C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84487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D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6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741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E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55734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F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578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G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4581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E27A074D-DE18-024C-B4A2-20D854842250}"/>
              </a:ext>
            </a:extLst>
          </p:cNvPr>
          <p:cNvSpPr txBox="1"/>
          <p:nvPr/>
        </p:nvSpPr>
        <p:spPr>
          <a:xfrm>
            <a:off x="3230748" y="124983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233144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48389"/>
              </p:ext>
            </p:extLst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60330"/>
              </p:ext>
            </p:extLst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82791"/>
              </p:ext>
            </p:extLst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228436"/>
              </p:ext>
            </p:extLst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509128"/>
              </p:ext>
            </p:extLst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14498"/>
              </p:ext>
            </p:extLst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510573"/>
              </p:ext>
            </p:extLst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19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EE2FD-17F3-FE47-B76B-A1B7D575A7C8}"/>
              </a:ext>
            </a:extLst>
          </p:cNvPr>
          <p:cNvCxnSpPr/>
          <p:nvPr/>
        </p:nvCxnSpPr>
        <p:spPr>
          <a:xfrm>
            <a:off x="2695482" y="4074229"/>
            <a:ext cx="734915" cy="72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A299-FED4-2E44-ACB8-DC5A29372601}"/>
              </a:ext>
            </a:extLst>
          </p:cNvPr>
          <p:cNvCxnSpPr/>
          <p:nvPr/>
        </p:nvCxnSpPr>
        <p:spPr>
          <a:xfrm>
            <a:off x="4240397" y="4800601"/>
            <a:ext cx="693086" cy="935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978A3-E946-4C43-BEC6-5CEADBFFA9D1}"/>
              </a:ext>
            </a:extLst>
          </p:cNvPr>
          <p:cNvCxnSpPr/>
          <p:nvPr/>
        </p:nvCxnSpPr>
        <p:spPr>
          <a:xfrm>
            <a:off x="5715774" y="5750300"/>
            <a:ext cx="663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E82B-F2AC-C547-84C1-20C17E197F9E}"/>
              </a:ext>
            </a:extLst>
          </p:cNvPr>
          <p:cNvCxnSpPr/>
          <p:nvPr/>
        </p:nvCxnSpPr>
        <p:spPr>
          <a:xfrm flipV="1">
            <a:off x="7189337" y="4795914"/>
            <a:ext cx="705783" cy="777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C4C1D6E-33F8-8040-A973-47F38C795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266775"/>
              </p:ext>
            </p:extLst>
          </p:nvPr>
        </p:nvGraphicFramePr>
        <p:xfrm>
          <a:off x="190293" y="1744238"/>
          <a:ext cx="1332000" cy="17639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000">
                  <a:extLst>
                    <a:ext uri="{9D8B030D-6E8A-4147-A177-3AD203B41FA5}">
                      <a16:colId xmlns:a16="http://schemas.microsoft.com/office/drawing/2014/main" val="2478665568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1549519906"/>
                    </a:ext>
                  </a:extLst>
                </a:gridCol>
              </a:tblGrid>
              <a:tr h="2769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Activity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Duration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975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68039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B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7181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C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84487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D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6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741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E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55734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F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578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G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45815"/>
                  </a:ext>
                </a:extLst>
              </a:tr>
            </a:tbl>
          </a:graphicData>
        </a:graphic>
      </p:graphicFrame>
      <p:grpSp>
        <p:nvGrpSpPr>
          <p:cNvPr id="32" name="Google Shape;273;p19">
            <a:extLst>
              <a:ext uri="{FF2B5EF4-FFF2-40B4-BE49-F238E27FC236}">
                <a16:creationId xmlns:a16="http://schemas.microsoft.com/office/drawing/2014/main" id="{3356242E-FF62-6146-9F4F-48F880A1D26E}"/>
              </a:ext>
            </a:extLst>
          </p:cNvPr>
          <p:cNvGrpSpPr/>
          <p:nvPr/>
        </p:nvGrpSpPr>
        <p:grpSpPr>
          <a:xfrm>
            <a:off x="7124627" y="1802073"/>
            <a:ext cx="1856682" cy="945364"/>
            <a:chOff x="6289649" y="3942004"/>
            <a:chExt cx="1174362" cy="840509"/>
          </a:xfrm>
          <a:noFill/>
        </p:grpSpPr>
        <p:sp>
          <p:nvSpPr>
            <p:cNvPr id="34" name="Google Shape;274;p19">
              <a:extLst>
                <a:ext uri="{FF2B5EF4-FFF2-40B4-BE49-F238E27FC236}">
                  <a16:creationId xmlns:a16="http://schemas.microsoft.com/office/drawing/2014/main" id="{9860AF02-0A20-6941-85F8-8052588138E0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6" name="Google Shape;275;p19">
              <a:extLst>
                <a:ext uri="{FF2B5EF4-FFF2-40B4-BE49-F238E27FC236}">
                  <a16:creationId xmlns:a16="http://schemas.microsoft.com/office/drawing/2014/main" id="{71573375-991D-374A-9FDC-53C02AF6A956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8" name="Google Shape;276;p19">
              <a:extLst>
                <a:ext uri="{FF2B5EF4-FFF2-40B4-BE49-F238E27FC236}">
                  <a16:creationId xmlns:a16="http://schemas.microsoft.com/office/drawing/2014/main" id="{14042A0C-006F-E648-B390-EEF0B45262B3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9" name="Google Shape;277;p19">
              <a:extLst>
                <a:ext uri="{FF2B5EF4-FFF2-40B4-BE49-F238E27FC236}">
                  <a16:creationId xmlns:a16="http://schemas.microsoft.com/office/drawing/2014/main" id="{E7DF9D9D-9FDC-AB46-A7F4-BD365DE670A9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0" name="Google Shape;278;p19">
              <a:extLst>
                <a:ext uri="{FF2B5EF4-FFF2-40B4-BE49-F238E27FC236}">
                  <a16:creationId xmlns:a16="http://schemas.microsoft.com/office/drawing/2014/main" id="{55D6FBF3-8906-AB4A-A472-BD515326890D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1" name="Google Shape;279;p19">
              <a:extLst>
                <a:ext uri="{FF2B5EF4-FFF2-40B4-BE49-F238E27FC236}">
                  <a16:creationId xmlns:a16="http://schemas.microsoft.com/office/drawing/2014/main" id="{634F0299-07A1-7D42-B3C7-9738E106201B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rgbClr val="000000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2" name="Google Shape;280;p19">
              <a:extLst>
                <a:ext uri="{FF2B5EF4-FFF2-40B4-BE49-F238E27FC236}">
                  <a16:creationId xmlns:a16="http://schemas.microsoft.com/office/drawing/2014/main" id="{B4136E1B-06F2-B348-93E4-21E13C9A45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8C0DFF2-7F23-8845-B997-4296BF51FEDD}"/>
              </a:ext>
            </a:extLst>
          </p:cNvPr>
          <p:cNvSpPr txBox="1"/>
          <p:nvPr/>
        </p:nvSpPr>
        <p:spPr>
          <a:xfrm>
            <a:off x="3230748" y="12498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380401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14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r>
              <a:rPr lang="en-AU" sz="1050" b="1" dirty="0">
                <a:latin typeface="Arial Narrow" panose="020B0606020202030204" pitchFamily="34" charset="0"/>
                <a:cs typeface="Aharoni" panose="020B0604020202020204" pitchFamily="2" charset="-79"/>
              </a:rPr>
              <a:t>19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0BCCA4-03F3-456B-9363-9C802C22687F}"/>
              </a:ext>
            </a:extLst>
          </p:cNvPr>
          <p:cNvCxnSpPr>
            <a:endCxn id="8" idx="1"/>
          </p:cNvCxnSpPr>
          <p:nvPr/>
        </p:nvCxnSpPr>
        <p:spPr>
          <a:xfrm>
            <a:off x="2681629" y="4046520"/>
            <a:ext cx="734915" cy="726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32F4B5-51E5-4C40-8FA4-BB6A4AB9B534}"/>
              </a:ext>
            </a:extLst>
          </p:cNvPr>
          <p:cNvCxnSpPr>
            <a:endCxn id="11" idx="1"/>
          </p:cNvCxnSpPr>
          <p:nvPr/>
        </p:nvCxnSpPr>
        <p:spPr>
          <a:xfrm>
            <a:off x="4226544" y="4772892"/>
            <a:ext cx="693086" cy="9358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9353C8-B842-45E0-8577-A05EA6D080F3}"/>
              </a:ext>
            </a:extLst>
          </p:cNvPr>
          <p:cNvCxnSpPr>
            <a:endCxn id="10" idx="1"/>
          </p:cNvCxnSpPr>
          <p:nvPr/>
        </p:nvCxnSpPr>
        <p:spPr>
          <a:xfrm>
            <a:off x="5729630" y="5708737"/>
            <a:ext cx="6635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33B962-6003-4776-BFF9-2C93DF401D87}"/>
              </a:ext>
            </a:extLst>
          </p:cNvPr>
          <p:cNvCxnSpPr>
            <a:endCxn id="12" idx="3"/>
          </p:cNvCxnSpPr>
          <p:nvPr/>
        </p:nvCxnSpPr>
        <p:spPr>
          <a:xfrm flipV="1">
            <a:off x="7203193" y="4754351"/>
            <a:ext cx="705783" cy="7772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822FF8-3E99-40D5-A7D5-D629105FDBB7}"/>
              </a:ext>
            </a:extLst>
          </p:cNvPr>
          <p:cNvSpPr txBox="1"/>
          <p:nvPr/>
        </p:nvSpPr>
        <p:spPr>
          <a:xfrm>
            <a:off x="5240336" y="2232557"/>
            <a:ext cx="345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Critical Path = A + C + E + 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7F506-4D00-3342-9371-1FD61D7AE398}"/>
              </a:ext>
            </a:extLst>
          </p:cNvPr>
          <p:cNvSpPr txBox="1"/>
          <p:nvPr/>
        </p:nvSpPr>
        <p:spPr>
          <a:xfrm>
            <a:off x="3230748" y="1249838"/>
            <a:ext cx="15680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Critical Path</a:t>
            </a:r>
          </a:p>
        </p:txBody>
      </p:sp>
    </p:spTree>
    <p:extLst>
      <p:ext uri="{BB962C8B-B14F-4D97-AF65-F5344CB8AC3E}">
        <p14:creationId xmlns:p14="http://schemas.microsoft.com/office/powerpoint/2010/main" val="1332360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0" descr="https://documents.lucidchart.com/documents/8f95899a-b549-44f5-bc61-b046ce8761bc/pages/0_0?a=680&amp;x=29&amp;y=738&amp;w=242&amp;h=484&amp;store=1&amp;accept=image%2F*&amp;auth=LCA%200f898fe399d7fe704101c6c1988b33867ce3c946-ts%3D1523936700"/>
          <p:cNvPicPr preferRelativeResize="0"/>
          <p:nvPr/>
        </p:nvPicPr>
        <p:blipFill rotWithShape="1">
          <a:blip r:embed="rId3">
            <a:alphaModFix/>
          </a:blip>
          <a:srcRect l="11011" t="6830" r="11910" b="5519"/>
          <a:stretch/>
        </p:blipFill>
        <p:spPr>
          <a:xfrm>
            <a:off x="1346200" y="1820048"/>
            <a:ext cx="1047404" cy="256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0" descr="https://documents.lucidchart.com/documents/8f95899a-b549-44f5-bc61-b046ce8761bc/pages/0_0?a=734&amp;x=7&amp;y=892&amp;w=726&amp;h=176&amp;store=1&amp;accept=image%2F*&amp;auth=LCA%205bac1118fef43a08dc5fe2a54336233bd224a09e-ts%3D1523936700"/>
          <p:cNvPicPr preferRelativeResize="0"/>
          <p:nvPr/>
        </p:nvPicPr>
        <p:blipFill rotWithShape="1">
          <a:blip r:embed="rId4">
            <a:alphaModFix/>
          </a:blip>
          <a:srcRect l="6846" r="6148"/>
          <a:stretch/>
        </p:blipFill>
        <p:spPr>
          <a:xfrm>
            <a:off x="2628941" y="2455256"/>
            <a:ext cx="3591098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0" descr="https://documents.lucidchart.com/documents/8f95899a-b549-44f5-bc61-b046ce8761bc/pages/0_0?a=822&amp;x=29&amp;y=716&amp;w=242&amp;h=528&amp;store=1&amp;accept=image%2F*&amp;auth=LCA%20b5e5bd511b5cdefd3109701bbca69493b6e63ddd-ts%3D1523936700"/>
          <p:cNvPicPr preferRelativeResize="0"/>
          <p:nvPr/>
        </p:nvPicPr>
        <p:blipFill rotWithShape="1">
          <a:blip r:embed="rId5">
            <a:alphaModFix/>
          </a:blip>
          <a:srcRect l="12269" t="6780" r="10954" b="6120"/>
          <a:stretch/>
        </p:blipFill>
        <p:spPr>
          <a:xfrm>
            <a:off x="6406719" y="1634522"/>
            <a:ext cx="1144337" cy="277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0" descr="https://documents.lucidchart.com/documents/8f95899a-b549-44f5-bc61-b046ce8761bc/pages/0_0?a=782&amp;x=7&amp;y=892&amp;w=726&amp;h=176&amp;store=1&amp;accept=image%2F*&amp;auth=LCA%20d39afb964e936942b1a69dcec769b7d7c375b7f2-ts%3D1523936700"/>
          <p:cNvPicPr preferRelativeResize="0"/>
          <p:nvPr/>
        </p:nvPicPr>
        <p:blipFill rotWithShape="1">
          <a:blip r:embed="rId6">
            <a:alphaModFix/>
          </a:blip>
          <a:srcRect l="5728" r="5091"/>
          <a:stretch/>
        </p:blipFill>
        <p:spPr>
          <a:xfrm>
            <a:off x="2162695" y="5373156"/>
            <a:ext cx="362435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0" descr="https://documents.lucidchart.com/documents/8f95899a-b549-44f5-bc61-b046ce8761bc/pages/0_0?a=834&amp;x=29&amp;y=1052&amp;w=242&amp;h=176&amp;store=1&amp;accept=image%2F*&amp;auth=LCA%201f5ba6bca8220c0e83398fb5c0ec2b68e7b2e3f6-ts%3D1523936700"/>
          <p:cNvPicPr preferRelativeResize="0"/>
          <p:nvPr/>
        </p:nvPicPr>
        <p:blipFill rotWithShape="1">
          <a:blip r:embed="rId7">
            <a:alphaModFix/>
          </a:blip>
          <a:srcRect l="10936" t="11704" r="10305" b="13941"/>
          <a:stretch/>
        </p:blipFill>
        <p:spPr>
          <a:xfrm>
            <a:off x="7891153" y="4793672"/>
            <a:ext cx="1150258" cy="78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 descr="https://documents.lucidchart.com/documents/8f95899a-b549-44f5-bc61-b046ce8761bc/pages/0_0?a=852&amp;x=29&amp;y=1052&amp;w=242&amp;h=176&amp;store=1&amp;accept=image%2F*&amp;auth=LCA%2089560e3d4d8a5882b8707e526386ac76f81f5b84-ts%3D1523936700"/>
          <p:cNvPicPr preferRelativeResize="0"/>
          <p:nvPr/>
        </p:nvPicPr>
        <p:blipFill rotWithShape="1">
          <a:blip r:embed="rId8">
            <a:alphaModFix/>
          </a:blip>
          <a:srcRect l="10070" t="13762" r="10489" b="12769"/>
          <a:stretch/>
        </p:blipFill>
        <p:spPr>
          <a:xfrm>
            <a:off x="5852951" y="5498805"/>
            <a:ext cx="1113906" cy="7396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0"/>
          <p:cNvCxnSpPr>
            <a:endCxn id="290" idx="1"/>
          </p:cNvCxnSpPr>
          <p:nvPr/>
        </p:nvCxnSpPr>
        <p:spPr>
          <a:xfrm rot="-5400000" flipH="1">
            <a:off x="2124491" y="2547706"/>
            <a:ext cx="845400" cy="163500"/>
          </a:xfrm>
          <a:prstGeom prst="bentConnector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p20"/>
          <p:cNvCxnSpPr/>
          <p:nvPr/>
        </p:nvCxnSpPr>
        <p:spPr>
          <a:xfrm>
            <a:off x="3677808" y="3073838"/>
            <a:ext cx="204952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7" name="Google Shape;297;p20"/>
          <p:cNvCxnSpPr/>
          <p:nvPr/>
        </p:nvCxnSpPr>
        <p:spPr>
          <a:xfrm>
            <a:off x="4924972" y="3058072"/>
            <a:ext cx="193128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8" name="Google Shape;298;p20"/>
          <p:cNvSpPr/>
          <p:nvPr/>
        </p:nvSpPr>
        <p:spPr>
          <a:xfrm>
            <a:off x="7532039" y="2168974"/>
            <a:ext cx="898635" cy="2593524"/>
          </a:xfrm>
          <a:prstGeom prst="curvedLeftArrow">
            <a:avLst>
              <a:gd name="adj1" fmla="val 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0"/>
          <p:cNvSpPr/>
          <p:nvPr/>
        </p:nvSpPr>
        <p:spPr>
          <a:xfrm flipH="1">
            <a:off x="1346200" y="4762498"/>
            <a:ext cx="767282" cy="1382713"/>
          </a:xfrm>
          <a:prstGeom prst="curvedLeftArrow">
            <a:avLst>
              <a:gd name="adj1" fmla="val 0"/>
              <a:gd name="adj2" fmla="val 50000"/>
              <a:gd name="adj3" fmla="val 30042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0" name="Google Shape;300;p20"/>
          <p:cNvCxnSpPr>
            <a:stCxn id="298" idx="2"/>
            <a:endCxn id="299" idx="0"/>
          </p:cNvCxnSpPr>
          <p:nvPr/>
        </p:nvCxnSpPr>
        <p:spPr>
          <a:xfrm flipH="1">
            <a:off x="2113439" y="4537839"/>
            <a:ext cx="5418600" cy="2247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1" name="Google Shape;301;p20"/>
          <p:cNvSpPr txBox="1"/>
          <p:nvPr/>
        </p:nvSpPr>
        <p:spPr>
          <a:xfrm>
            <a:off x="6851815" y="1690777"/>
            <a:ext cx="290051" cy="229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dirty="0"/>
          </a:p>
        </p:txBody>
      </p:sp>
      <p:sp>
        <p:nvSpPr>
          <p:cNvPr id="302" name="Google Shape;302;p20"/>
          <p:cNvSpPr txBox="1"/>
          <p:nvPr/>
        </p:nvSpPr>
        <p:spPr>
          <a:xfrm flipH="1">
            <a:off x="6465207" y="1724479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 flipH="1">
            <a:off x="6391012" y="2623944"/>
            <a:ext cx="700296" cy="776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 flipH="1">
            <a:off x="6454321" y="3656693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 txBox="1"/>
          <p:nvPr/>
        </p:nvSpPr>
        <p:spPr>
          <a:xfrm flipH="1">
            <a:off x="2829377" y="4791529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 flipH="1">
            <a:off x="3152318" y="4962072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0"/>
          <p:cNvSpPr txBox="1"/>
          <p:nvPr/>
        </p:nvSpPr>
        <p:spPr>
          <a:xfrm flipH="1">
            <a:off x="2286906" y="5560785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 flipH="1">
            <a:off x="3515176" y="5552621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 flipH="1">
            <a:off x="4758870" y="5539921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 flipH="1">
            <a:off x="5150755" y="2679700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 flipH="1">
            <a:off x="3950605" y="2679700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 flipH="1">
            <a:off x="5936341" y="5552622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20"/>
          <p:cNvCxnSpPr/>
          <p:nvPr/>
        </p:nvCxnSpPr>
        <p:spPr>
          <a:xfrm rot="10800000" flipH="1">
            <a:off x="6937828" y="5197215"/>
            <a:ext cx="957600" cy="671400"/>
          </a:xfrm>
          <a:prstGeom prst="curvedConnector3">
            <a:avLst>
              <a:gd name="adj1" fmla="val -926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4" name="Google Shape;314;p20"/>
          <p:cNvCxnSpPr>
            <a:stCxn id="291" idx="2"/>
            <a:endCxn id="293" idx="1"/>
          </p:cNvCxnSpPr>
          <p:nvPr/>
        </p:nvCxnSpPr>
        <p:spPr>
          <a:xfrm rot="-5400000" flipH="1">
            <a:off x="7047738" y="4342123"/>
            <a:ext cx="774600" cy="912300"/>
          </a:xfrm>
          <a:prstGeom prst="curvedConnector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5" name="Google Shape;315;p20"/>
          <p:cNvCxnSpPr>
            <a:endCxn id="290" idx="1"/>
          </p:cNvCxnSpPr>
          <p:nvPr/>
        </p:nvCxnSpPr>
        <p:spPr>
          <a:xfrm rot="-5400000">
            <a:off x="2133041" y="3392056"/>
            <a:ext cx="835800" cy="156000"/>
          </a:xfrm>
          <a:prstGeom prst="bentConnector2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6" name="Google Shape;316;p20"/>
          <p:cNvCxnSpPr/>
          <p:nvPr/>
        </p:nvCxnSpPr>
        <p:spPr>
          <a:xfrm>
            <a:off x="2374900" y="3896179"/>
            <a:ext cx="97971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Google Shape;317;p20"/>
          <p:cNvCxnSpPr/>
          <p:nvPr/>
        </p:nvCxnSpPr>
        <p:spPr>
          <a:xfrm>
            <a:off x="2372179" y="2227943"/>
            <a:ext cx="97971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20"/>
          <p:cNvSpPr txBox="1"/>
          <p:nvPr/>
        </p:nvSpPr>
        <p:spPr>
          <a:xfrm>
            <a:off x="4260457" y="2644531"/>
            <a:ext cx="290051" cy="230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dirty="0"/>
          </a:p>
        </p:txBody>
      </p:sp>
      <p:pic>
        <p:nvPicPr>
          <p:cNvPr id="319" name="Google Shape;319;p20" descr="https://documents.lucidchart.com/documents/8f95899a-b549-44f5-bc61-b046ce8761bc/pages/0_0?a=852&amp;x=29&amp;y=1052&amp;w=242&amp;h=176&amp;store=1&amp;accept=image%2F*&amp;auth=LCA%2089560e3d4d8a5882b8707e526386ac76f81f5b84-ts%3D1523936700"/>
          <p:cNvPicPr preferRelativeResize="0"/>
          <p:nvPr/>
        </p:nvPicPr>
        <p:blipFill rotWithShape="1">
          <a:blip r:embed="rId8">
            <a:alphaModFix/>
          </a:blip>
          <a:srcRect l="37196" t="13761" r="10490" b="60769"/>
          <a:stretch/>
        </p:blipFill>
        <p:spPr>
          <a:xfrm>
            <a:off x="8276388" y="4822077"/>
            <a:ext cx="763219" cy="253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20"/>
          <p:cNvCxnSpPr/>
          <p:nvPr/>
        </p:nvCxnSpPr>
        <p:spPr>
          <a:xfrm rot="-5400000">
            <a:off x="5868418" y="2110223"/>
            <a:ext cx="611100" cy="478800"/>
          </a:xfrm>
          <a:prstGeom prst="bentConnector3">
            <a:avLst>
              <a:gd name="adj1" fmla="val 9963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1" name="Google Shape;321;p20"/>
          <p:cNvCxnSpPr/>
          <p:nvPr/>
        </p:nvCxnSpPr>
        <p:spPr>
          <a:xfrm rot="-5400000" flipH="1">
            <a:off x="5875860" y="3522710"/>
            <a:ext cx="584400" cy="455100"/>
          </a:xfrm>
          <a:prstGeom prst="bentConnector3">
            <a:avLst>
              <a:gd name="adj1" fmla="val 100368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22" name="Google Shape;322;p20" descr="https://documents.lucidchart.com/documents/8f95899a-b549-44f5-bc61-b046ce8761bc/pages/0_0?a=822&amp;x=29&amp;y=716&amp;w=242&amp;h=528&amp;store=1&amp;accept=image%2F*&amp;auth=LCA%20b5e5bd511b5cdefd3109701bbca69493b6e63ddd-ts%3D1523936700"/>
          <p:cNvPicPr preferRelativeResize="0"/>
          <p:nvPr/>
        </p:nvPicPr>
        <p:blipFill rotWithShape="1">
          <a:blip r:embed="rId5">
            <a:alphaModFix/>
          </a:blip>
          <a:srcRect l="12269" t="38214" r="10954" b="37578"/>
          <a:stretch/>
        </p:blipFill>
        <p:spPr>
          <a:xfrm>
            <a:off x="6782143" y="2637325"/>
            <a:ext cx="1144337" cy="78504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0"/>
          <p:cNvSpPr txBox="1"/>
          <p:nvPr/>
        </p:nvSpPr>
        <p:spPr>
          <a:xfrm flipH="1">
            <a:off x="6860211" y="2685886"/>
            <a:ext cx="264242" cy="1796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20"/>
          <p:cNvCxnSpPr/>
          <p:nvPr/>
        </p:nvCxnSpPr>
        <p:spPr>
          <a:xfrm>
            <a:off x="6188815" y="3056616"/>
            <a:ext cx="576878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5" name="Google Shape;325;p20"/>
          <p:cNvCxnSpPr/>
          <p:nvPr/>
        </p:nvCxnSpPr>
        <p:spPr>
          <a:xfrm>
            <a:off x="3221497" y="5925322"/>
            <a:ext cx="22244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6" name="Google Shape;326;p20"/>
          <p:cNvCxnSpPr/>
          <p:nvPr/>
        </p:nvCxnSpPr>
        <p:spPr>
          <a:xfrm>
            <a:off x="4422767" y="5902910"/>
            <a:ext cx="22244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20"/>
          <p:cNvCxnSpPr/>
          <p:nvPr/>
        </p:nvCxnSpPr>
        <p:spPr>
          <a:xfrm>
            <a:off x="5686791" y="5916357"/>
            <a:ext cx="222444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20"/>
          <p:cNvSpPr txBox="1">
            <a:spLocks noGrp="1"/>
          </p:cNvSpPr>
          <p:nvPr>
            <p:ph type="body" idx="1"/>
          </p:nvPr>
        </p:nvSpPr>
        <p:spPr>
          <a:xfrm>
            <a:off x="257174" y="896303"/>
            <a:ext cx="8886825" cy="49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duration estimates &amp; task network to construct PERT chart</a:t>
            </a:r>
            <a:endParaRPr dirty="0"/>
          </a:p>
        </p:txBody>
      </p:sp>
      <p:sp>
        <p:nvSpPr>
          <p:cNvPr id="330" name="Google Shape;330;p20"/>
          <p:cNvSpPr txBox="1"/>
          <p:nvPr/>
        </p:nvSpPr>
        <p:spPr>
          <a:xfrm>
            <a:off x="2487613" y="114300"/>
            <a:ext cx="425731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PERT Chart: activity</a:t>
            </a:r>
            <a:endParaRPr dirty="0"/>
          </a:p>
        </p:txBody>
      </p:sp>
      <p:graphicFrame>
        <p:nvGraphicFramePr>
          <p:cNvPr id="44" name="Google Shape;244;p17">
            <a:extLst>
              <a:ext uri="{FF2B5EF4-FFF2-40B4-BE49-F238E27FC236}">
                <a16:creationId xmlns:a16="http://schemas.microsoft.com/office/drawing/2014/main" id="{C0390640-E558-D44F-8BBB-AF8A65F15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548890"/>
              </p:ext>
            </p:extLst>
          </p:nvPr>
        </p:nvGraphicFramePr>
        <p:xfrm>
          <a:off x="121921" y="1356360"/>
          <a:ext cx="1021079" cy="4951840"/>
        </p:xfrm>
        <a:graphic>
          <a:graphicData uri="http://schemas.openxmlformats.org/drawingml/2006/table">
            <a:tbl>
              <a:tblPr firstRow="1" firstCol="1" bandRow="1">
                <a:noFill/>
                <a:tableStyleId>{FBBC93FF-42F0-448B-9F63-51F8E79C938F}</a:tableStyleId>
              </a:tblPr>
              <a:tblGrid>
                <a:gridCol w="509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5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1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 err="1">
                          <a:solidFill>
                            <a:schemeClr val="dk1"/>
                          </a:solidFill>
                        </a:rPr>
                        <a:t>activ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 err="1">
                          <a:solidFill>
                            <a:schemeClr val="dk1"/>
                          </a:solidFill>
                        </a:rPr>
                        <a:t>durn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25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06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5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3.1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PERT Chart</a:t>
            </a:r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t="9005"/>
          <a:stretch/>
        </p:blipFill>
        <p:spPr>
          <a:xfrm>
            <a:off x="161366" y="846153"/>
            <a:ext cx="8658543" cy="5612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73;p19">
            <a:extLst>
              <a:ext uri="{FF2B5EF4-FFF2-40B4-BE49-F238E27FC236}">
                <a16:creationId xmlns:a16="http://schemas.microsoft.com/office/drawing/2014/main" id="{605AD4ED-CFCB-8A47-B256-ECA2C50C5772}"/>
              </a:ext>
            </a:extLst>
          </p:cNvPr>
          <p:cNvGrpSpPr/>
          <p:nvPr/>
        </p:nvGrpSpPr>
        <p:grpSpPr>
          <a:xfrm>
            <a:off x="6965338" y="5057185"/>
            <a:ext cx="1856682" cy="1282430"/>
            <a:chOff x="6289649" y="3942004"/>
            <a:chExt cx="1174362" cy="840509"/>
          </a:xfrm>
          <a:solidFill>
            <a:schemeClr val="bg1"/>
          </a:solidFill>
        </p:grpSpPr>
        <p:sp>
          <p:nvSpPr>
            <p:cNvPr id="8" name="Google Shape;274;p19">
              <a:extLst>
                <a:ext uri="{FF2B5EF4-FFF2-40B4-BE49-F238E27FC236}">
                  <a16:creationId xmlns:a16="http://schemas.microsoft.com/office/drawing/2014/main" id="{766C8A29-1F75-6A40-932C-0B833713DE4C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9" name="Google Shape;275;p19">
              <a:extLst>
                <a:ext uri="{FF2B5EF4-FFF2-40B4-BE49-F238E27FC236}">
                  <a16:creationId xmlns:a16="http://schemas.microsoft.com/office/drawing/2014/main" id="{DB099516-BEFE-5342-8C52-38BD4C7FBCF3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0" name="Google Shape;276;p19">
              <a:extLst>
                <a:ext uri="{FF2B5EF4-FFF2-40B4-BE49-F238E27FC236}">
                  <a16:creationId xmlns:a16="http://schemas.microsoft.com/office/drawing/2014/main" id="{9D55A7DD-85B3-F74B-A980-8CDDF4961F5C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 dirty="0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1" name="Google Shape;277;p19">
              <a:extLst>
                <a:ext uri="{FF2B5EF4-FFF2-40B4-BE49-F238E27FC236}">
                  <a16:creationId xmlns:a16="http://schemas.microsoft.com/office/drawing/2014/main" id="{5D56FE76-E9F6-AD4A-878E-8A82FB6B4A4C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2" name="Google Shape;278;p19">
              <a:extLst>
                <a:ext uri="{FF2B5EF4-FFF2-40B4-BE49-F238E27FC236}">
                  <a16:creationId xmlns:a16="http://schemas.microsoft.com/office/drawing/2014/main" id="{D4C00AE8-2DDA-564C-827A-642F2DB9A63E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3" name="Google Shape;279;p19">
              <a:extLst>
                <a:ext uri="{FF2B5EF4-FFF2-40B4-BE49-F238E27FC236}">
                  <a16:creationId xmlns:a16="http://schemas.microsoft.com/office/drawing/2014/main" id="{A094F841-B333-AA49-A387-377E826DDB69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rgbClr val="000000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14" name="Google Shape;280;p19">
              <a:extLst>
                <a:ext uri="{FF2B5EF4-FFF2-40B4-BE49-F238E27FC236}">
                  <a16:creationId xmlns:a16="http://schemas.microsoft.com/office/drawing/2014/main" id="{A00520E5-C7A0-5F42-984C-F7EF05D787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 dirty="0">
                  <a:solidFill>
                    <a:schemeClr val="dk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64B2F30-E36C-B442-A33D-D6C57E24E605}"/>
              </a:ext>
            </a:extLst>
          </p:cNvPr>
          <p:cNvSpPr txBox="1"/>
          <p:nvPr/>
        </p:nvSpPr>
        <p:spPr>
          <a:xfrm>
            <a:off x="269502" y="5992239"/>
            <a:ext cx="6530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Critical Path = 1.2 + 1.4 + 2.1.1 + 2.1.2 + 2.2.1 + 2.2.2 + 2.2.3 + 2.3 + 2.4 + 2.5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45" name="Google Shape;345;p22"/>
          <p:cNvSpPr txBox="1"/>
          <p:nvPr/>
        </p:nvSpPr>
        <p:spPr>
          <a:xfrm>
            <a:off x="295740" y="1192644"/>
            <a:ext cx="7522380" cy="495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 the Project Management Game:  </a:t>
            </a:r>
            <a:endParaRPr dirty="0"/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http://thatpmgame.com/</a:t>
            </a: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563" marR="0" lvl="2" indent="-55563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Use a Gantt chart to assign staff to various tasks.</a:t>
            </a:r>
            <a:endParaRPr dirty="0"/>
          </a:p>
          <a:p>
            <a:pPr marL="55563" marR="0" lvl="2" indent="-55563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Is the project completed on time and on budget? </a:t>
            </a:r>
            <a:endParaRPr dirty="0"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140" y="2551620"/>
            <a:ext cx="7795260" cy="2343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Construct Resource Schedule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 and Control</a:t>
            </a:r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54" name="Google Shape;354;p23"/>
          <p:cNvSpPr txBox="1"/>
          <p:nvPr/>
        </p:nvSpPr>
        <p:spPr>
          <a:xfrm>
            <a:off x="6250675" y="1374173"/>
            <a:ext cx="2715903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rial"/>
              <a:buNone/>
            </a:pPr>
            <a:r>
              <a:rPr lang="en-AU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to control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4021226" y="4226858"/>
            <a:ext cx="4532465" cy="15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56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AU" sz="2000" b="0" i="1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value </a:t>
            </a: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task,</a:t>
            </a:r>
            <a:endParaRPr sz="2000" dirty="0"/>
          </a:p>
          <a:p>
            <a:pPr marL="5556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1) the expected work rate, </a:t>
            </a:r>
            <a:endParaRPr sz="2000" dirty="0"/>
          </a:p>
          <a:p>
            <a:pPr marL="5556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and 2) the work done up until now</a:t>
            </a:r>
            <a:endParaRPr sz="2000" dirty="0"/>
          </a:p>
        </p:txBody>
      </p:sp>
      <p:sp>
        <p:nvSpPr>
          <p:cNvPr id="357" name="Google Shape;357;p23"/>
          <p:cNvSpPr txBox="1"/>
          <p:nvPr/>
        </p:nvSpPr>
        <p:spPr>
          <a:xfrm>
            <a:off x="3974929" y="3377362"/>
            <a:ext cx="4243096" cy="7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56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 </a:t>
            </a:r>
            <a:r>
              <a:rPr lang="en-AU" sz="2000" b="0" i="1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 value </a:t>
            </a: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task</a:t>
            </a:r>
            <a:endParaRPr sz="2000" dirty="0"/>
          </a:p>
        </p:txBody>
      </p:sp>
      <p:sp>
        <p:nvSpPr>
          <p:cNvPr id="358" name="Google Shape;358;p23"/>
          <p:cNvSpPr txBox="1"/>
          <p:nvPr/>
        </p:nvSpPr>
        <p:spPr>
          <a:xfrm>
            <a:off x="4010065" y="5736134"/>
            <a:ext cx="2964668" cy="54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56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-AU" sz="2000" b="0" i="1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value </a:t>
            </a: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task</a:t>
            </a:r>
            <a:endParaRPr sz="2000" dirty="0"/>
          </a:p>
        </p:txBody>
      </p:sp>
      <p:pic>
        <p:nvPicPr>
          <p:cNvPr id="361" name="Google Shape;361;p23" descr="Image result for Earned Value Analysis imag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517" y="846145"/>
            <a:ext cx="3305175" cy="240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C6213AA-FAF4-4216-9050-DF9F6F99C33E}"/>
              </a:ext>
            </a:extLst>
          </p:cNvPr>
          <p:cNvGrpSpPr/>
          <p:nvPr/>
        </p:nvGrpSpPr>
        <p:grpSpPr>
          <a:xfrm>
            <a:off x="109182" y="3307524"/>
            <a:ext cx="3562066" cy="748135"/>
            <a:chOff x="109182" y="3307524"/>
            <a:chExt cx="3562066" cy="748135"/>
          </a:xfrm>
        </p:grpSpPr>
        <p:sp>
          <p:nvSpPr>
            <p:cNvPr id="355" name="Google Shape;355;p23"/>
            <p:cNvSpPr txBox="1"/>
            <p:nvPr/>
          </p:nvSpPr>
          <p:spPr>
            <a:xfrm>
              <a:off x="824629" y="3307524"/>
              <a:ext cx="2712488" cy="573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5563" marR="0" lvl="2" indent="-55563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AU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Planned Value</a:t>
              </a:r>
              <a:endParaRPr dirty="0"/>
            </a:p>
          </p:txBody>
        </p:sp>
        <p:sp>
          <p:nvSpPr>
            <p:cNvPr id="362" name="Google Shape;362;p23"/>
            <p:cNvSpPr txBox="1"/>
            <p:nvPr/>
          </p:nvSpPr>
          <p:spPr>
            <a:xfrm>
              <a:off x="109182" y="3603009"/>
              <a:ext cx="3562066" cy="452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3663" marR="0" lvl="0" indent="-39688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99"/>
                </a:buClr>
                <a:buSzPts val="2000"/>
                <a:buFont typeface="Arial"/>
                <a:buNone/>
              </a:pPr>
              <a:r>
                <a:rPr lang="en-AU" sz="2000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best assignment worth 30%</a:t>
              </a:r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A75587-16B4-4B54-9ACC-DA9BE726E5B3}"/>
              </a:ext>
            </a:extLst>
          </p:cNvPr>
          <p:cNvGrpSpPr/>
          <p:nvPr/>
        </p:nvGrpSpPr>
        <p:grpSpPr>
          <a:xfrm>
            <a:off x="136477" y="4207186"/>
            <a:ext cx="3659875" cy="1197327"/>
            <a:chOff x="136477" y="4207186"/>
            <a:chExt cx="3659875" cy="1197327"/>
          </a:xfrm>
        </p:grpSpPr>
        <p:sp>
          <p:nvSpPr>
            <p:cNvPr id="360" name="Google Shape;360;p23"/>
            <p:cNvSpPr txBox="1"/>
            <p:nvPr/>
          </p:nvSpPr>
          <p:spPr>
            <a:xfrm>
              <a:off x="715447" y="4207186"/>
              <a:ext cx="2712488" cy="675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55563" marR="0" lvl="2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Roboto"/>
                <a:buNone/>
              </a:pPr>
              <a:r>
                <a:rPr lang="en-AU" sz="2400" b="0" i="0" u="none" strike="noStrike" cap="none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Earned Value</a:t>
              </a:r>
              <a:endParaRPr dirty="0"/>
            </a:p>
          </p:txBody>
        </p:sp>
        <p:sp>
          <p:nvSpPr>
            <p:cNvPr id="363" name="Google Shape;363;p23"/>
            <p:cNvSpPr txBox="1"/>
            <p:nvPr/>
          </p:nvSpPr>
          <p:spPr>
            <a:xfrm>
              <a:off x="600503" y="4956413"/>
              <a:ext cx="3195849" cy="4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3663" marR="0" lvl="0" indent="188912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99"/>
                </a:buClr>
                <a:buSzPts val="2000"/>
                <a:buFont typeface="Arial"/>
                <a:buNone/>
              </a:pPr>
              <a:r>
                <a:rPr lang="en-AU" sz="2000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- what is it worth ?</a:t>
              </a:r>
              <a:endParaRPr dirty="0"/>
            </a:p>
          </p:txBody>
        </p:sp>
        <p:sp>
          <p:nvSpPr>
            <p:cNvPr id="364" name="Google Shape;364;p23"/>
            <p:cNvSpPr txBox="1"/>
            <p:nvPr/>
          </p:nvSpPr>
          <p:spPr>
            <a:xfrm>
              <a:off x="136477" y="4658436"/>
              <a:ext cx="3316407" cy="309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42900" marR="0" lvl="0" indent="-3429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99"/>
                </a:buClr>
                <a:buSzPts val="2000"/>
                <a:buFont typeface="Arial"/>
                <a:buNone/>
              </a:pPr>
              <a:r>
                <a:rPr lang="en-AU" sz="200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assignment not started, …</a:t>
              </a: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6919D7-9570-4B77-A60F-9EE5904A0741}"/>
              </a:ext>
            </a:extLst>
          </p:cNvPr>
          <p:cNvGrpSpPr/>
          <p:nvPr/>
        </p:nvGrpSpPr>
        <p:grpSpPr>
          <a:xfrm>
            <a:off x="770038" y="5656273"/>
            <a:ext cx="2491777" cy="841475"/>
            <a:chOff x="770038" y="5656273"/>
            <a:chExt cx="2491777" cy="841475"/>
          </a:xfrm>
        </p:grpSpPr>
        <p:sp>
          <p:nvSpPr>
            <p:cNvPr id="359" name="Google Shape;359;p23"/>
            <p:cNvSpPr txBox="1"/>
            <p:nvPr/>
          </p:nvSpPr>
          <p:spPr>
            <a:xfrm>
              <a:off x="770038" y="5746657"/>
              <a:ext cx="2212425" cy="751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55563" marR="0" lvl="2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Roboto"/>
                <a:buNone/>
              </a:pPr>
              <a:r>
                <a:rPr lang="en-AU" sz="2400" b="0" i="0" u="none" strike="noStrike" cap="none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Actual Cost</a:t>
              </a:r>
              <a:endParaRPr dirty="0"/>
            </a:p>
          </p:txBody>
        </p:sp>
        <p:sp>
          <p:nvSpPr>
            <p:cNvPr id="365" name="Google Shape;365;p23"/>
            <p:cNvSpPr txBox="1"/>
            <p:nvPr/>
          </p:nvSpPr>
          <p:spPr>
            <a:xfrm>
              <a:off x="2402006" y="5656273"/>
              <a:ext cx="859809" cy="67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93663" marR="0" lvl="1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4000"/>
                <a:buFont typeface="Arial"/>
                <a:buNone/>
              </a:pPr>
              <a:r>
                <a:rPr lang="en-AU" sz="4000" b="0" i="0" u="none" strike="noStrike" cap="none" dirty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☹</a:t>
              </a:r>
              <a:endParaRPr sz="40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165100" algn="l" rtl="0"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/>
      <p:bldP spid="357" grpId="0"/>
      <p:bldP spid="3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510615" y="131454"/>
            <a:ext cx="5196471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aim</a:t>
            </a:r>
            <a:endParaRPr/>
          </a:p>
        </p:txBody>
      </p:sp>
      <p:sp>
        <p:nvSpPr>
          <p:cNvPr id="77" name="Google Shape;77;p10"/>
          <p:cNvSpPr txBox="1"/>
          <p:nvPr/>
        </p:nvSpPr>
        <p:spPr>
          <a:xfrm>
            <a:off x="0" y="1019332"/>
            <a:ext cx="9144000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 </a:t>
            </a:r>
            <a:r>
              <a:rPr lang="en-AU" sz="3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AU" sz="3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AU" sz="3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software projects.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690" y="2161309"/>
            <a:ext cx="7481455" cy="422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Project Scheduling</a:t>
            </a:r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sldNum" idx="12"/>
          </p:nvPr>
        </p:nvSpPr>
        <p:spPr>
          <a:xfrm>
            <a:off x="3873097" y="635841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4725383" y="4838006"/>
            <a:ext cx="3191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3. Burndown Charts</a:t>
            </a:r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2936577" y="3188118"/>
            <a:ext cx="53944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Sprint Backlog on Kanban board</a:t>
            </a:r>
            <a:endParaRPr/>
          </a:p>
        </p:txBody>
      </p:sp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/>
          </a:blip>
          <a:srcRect t="-2715" b="28668"/>
          <a:stretch/>
        </p:blipFill>
        <p:spPr>
          <a:xfrm>
            <a:off x="5001690" y="991584"/>
            <a:ext cx="2613759" cy="18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/>
          <p:cNvPicPr preferRelativeResize="0"/>
          <p:nvPr/>
        </p:nvPicPr>
        <p:blipFill rotWithShape="1">
          <a:blip r:embed="rId4">
            <a:alphaModFix/>
          </a:blip>
          <a:srcRect l="18553" t="62371" r="49619" b="4721"/>
          <a:stretch/>
        </p:blipFill>
        <p:spPr>
          <a:xfrm>
            <a:off x="294461" y="2347415"/>
            <a:ext cx="2654948" cy="171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369" y="4326339"/>
            <a:ext cx="3744527" cy="18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 txBox="1"/>
          <p:nvPr/>
        </p:nvSpPr>
        <p:spPr>
          <a:xfrm>
            <a:off x="6332562" y="5468501"/>
            <a:ext cx="2715903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rial"/>
              <a:buNone/>
            </a:pPr>
            <a:r>
              <a:rPr lang="en-AU" sz="3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to  plan the schedule</a:t>
            </a:r>
            <a:endParaRPr dirty="0"/>
          </a:p>
        </p:txBody>
      </p:sp>
      <p:sp>
        <p:nvSpPr>
          <p:cNvPr id="378" name="Google Shape;378;p24"/>
          <p:cNvSpPr txBox="1"/>
          <p:nvPr/>
        </p:nvSpPr>
        <p:spPr>
          <a:xfrm>
            <a:off x="0" y="1176177"/>
            <a:ext cx="53623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Product Backlog with milestones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8E0D-8533-A44F-AF67-6529EE2D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27" y="76200"/>
            <a:ext cx="6241473" cy="685800"/>
          </a:xfrm>
        </p:spPr>
        <p:txBody>
          <a:bodyPr/>
          <a:lstStyle/>
          <a:p>
            <a:r>
              <a:rPr lang="en-US" dirty="0"/>
              <a:t>Velocity and Visual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D88E7-63A4-AC45-8D0F-4B4036E85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21</a:t>
            </a:fld>
            <a:r>
              <a:rPr lang="en-AU"/>
              <a:t>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C9C50-F744-4044-8D8A-C80DB426C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t="33190" r="56147" b="42223"/>
          <a:stretch/>
        </p:blipFill>
        <p:spPr>
          <a:xfrm>
            <a:off x="3269203" y="2893471"/>
            <a:ext cx="548653" cy="1405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398F6-40A6-CA41-86E8-C9207FA6E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20811" r="63284" b="53608"/>
          <a:stretch/>
        </p:blipFill>
        <p:spPr>
          <a:xfrm>
            <a:off x="965086" y="2266121"/>
            <a:ext cx="1805786" cy="1461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23405-E186-5847-ABB8-4DF255961D77}"/>
              </a:ext>
            </a:extLst>
          </p:cNvPr>
          <p:cNvSpPr txBox="1"/>
          <p:nvPr/>
        </p:nvSpPr>
        <p:spPr>
          <a:xfrm>
            <a:off x="242068" y="4975273"/>
            <a:ext cx="248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 member A completes code for a card and moves it to “done”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FA986-9174-444A-97B4-F6E901449536}"/>
              </a:ext>
            </a:extLst>
          </p:cNvPr>
          <p:cNvSpPr txBox="1"/>
          <p:nvPr/>
        </p:nvSpPr>
        <p:spPr>
          <a:xfrm>
            <a:off x="2975000" y="5174027"/>
            <a:ext cx="2874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 member A “pulls” a new card from “ready” and moves it to “doing”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B46FB-263C-5444-B6BB-5CBB3F4C293F}"/>
              </a:ext>
            </a:extLst>
          </p:cNvPr>
          <p:cNvSpPr txBox="1"/>
          <p:nvPr/>
        </p:nvSpPr>
        <p:spPr>
          <a:xfrm>
            <a:off x="5929663" y="5070948"/>
            <a:ext cx="3214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Product Owner selects the next priority set of cards (Sprint Backlog) and moves it to “ready”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62F595-D246-8045-9298-CCA6C74469A7}"/>
              </a:ext>
            </a:extLst>
          </p:cNvPr>
          <p:cNvSpPr txBox="1">
            <a:spLocks/>
          </p:cNvSpPr>
          <p:nvPr/>
        </p:nvSpPr>
        <p:spPr bwMode="auto">
          <a:xfrm>
            <a:off x="6104175" y="1914977"/>
            <a:ext cx="3039825" cy="3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000" kern="0" dirty="0">
                <a:solidFill>
                  <a:schemeClr val="bg1">
                    <a:lumMod val="75000"/>
                  </a:schemeClr>
                </a:solidFill>
              </a:rPr>
              <a:t>From Lecture 7, slide 77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5E0C9E-95EE-EF4B-A0EA-E69566B02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8" t="33190" r="36618" b="42223"/>
          <a:stretch/>
        </p:blipFill>
        <p:spPr>
          <a:xfrm>
            <a:off x="3911578" y="2883566"/>
            <a:ext cx="1810895" cy="1405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9CDCAF-0A08-3A44-BF9C-308B5D2E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t="33190" r="56147" b="42223"/>
          <a:stretch/>
        </p:blipFill>
        <p:spPr>
          <a:xfrm>
            <a:off x="309870" y="2284622"/>
            <a:ext cx="548653" cy="140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A26BF6-204D-D146-BB8D-2B12084B6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9" t="45934" r="9500" b="29831"/>
          <a:stretch/>
        </p:blipFill>
        <p:spPr>
          <a:xfrm>
            <a:off x="6815580" y="3704614"/>
            <a:ext cx="1861832" cy="1385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25E590-4E66-874C-94DF-2D5881DA8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t="33190" r="56147" b="42223"/>
          <a:stretch/>
        </p:blipFill>
        <p:spPr>
          <a:xfrm>
            <a:off x="6125934" y="3676784"/>
            <a:ext cx="548653" cy="14051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4EBC1B-9FF8-F545-B0B1-8D75681CF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4" t="62073" r="11012" b="32154"/>
          <a:stretch/>
        </p:blipFill>
        <p:spPr>
          <a:xfrm>
            <a:off x="6834431" y="4114800"/>
            <a:ext cx="377073" cy="3629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B12E59-9585-4A48-9204-1CE41C9EBA25}"/>
              </a:ext>
            </a:extLst>
          </p:cNvPr>
          <p:cNvSpPr/>
          <p:nvPr/>
        </p:nvSpPr>
        <p:spPr>
          <a:xfrm rot="2700000">
            <a:off x="5799060" y="3213143"/>
            <a:ext cx="862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Product</a:t>
            </a:r>
          </a:p>
          <a:p>
            <a:r>
              <a:rPr lang="en-US" sz="1200" i="1" dirty="0"/>
              <a:t>Backlog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0364B2-E83C-544D-86DA-9DD503B48C07}"/>
              </a:ext>
            </a:extLst>
          </p:cNvPr>
          <p:cNvSpPr/>
          <p:nvPr/>
        </p:nvSpPr>
        <p:spPr>
          <a:xfrm rot="2700000">
            <a:off x="6640572" y="3219768"/>
            <a:ext cx="862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Sprint</a:t>
            </a:r>
          </a:p>
          <a:p>
            <a:r>
              <a:rPr lang="en-US" sz="1200" i="1" dirty="0"/>
              <a:t>Backlog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7B4EBC-D550-C248-855E-1BC46E565EC0}"/>
              </a:ext>
            </a:extLst>
          </p:cNvPr>
          <p:cNvSpPr/>
          <p:nvPr/>
        </p:nvSpPr>
        <p:spPr>
          <a:xfrm>
            <a:off x="4222050" y="2426991"/>
            <a:ext cx="959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</a:rPr>
              <a:t>Swimlane</a:t>
            </a:r>
          </a:p>
          <a:p>
            <a:r>
              <a:rPr lang="en-US" sz="1400" i="1" dirty="0"/>
              <a:t>Board</a:t>
            </a:r>
            <a:endParaRPr lang="en-US" sz="1400" i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C4DD1-7E87-4443-97D9-22F972F2E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1" t="39592" r="56147" b="42223"/>
          <a:stretch/>
        </p:blipFill>
        <p:spPr>
          <a:xfrm>
            <a:off x="3311525" y="4065930"/>
            <a:ext cx="504825" cy="10373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0F5D16-0208-854D-8AE9-4A2F3A47A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1" t="39592" r="56147" b="42223"/>
          <a:stretch/>
        </p:blipFill>
        <p:spPr>
          <a:xfrm>
            <a:off x="348533" y="3518866"/>
            <a:ext cx="509478" cy="1037303"/>
          </a:xfrm>
          <a:prstGeom prst="rect">
            <a:avLst/>
          </a:prstGeom>
        </p:spPr>
      </p:pic>
      <p:sp>
        <p:nvSpPr>
          <p:cNvPr id="25" name="Google Shape;391;p25">
            <a:extLst>
              <a:ext uri="{FF2B5EF4-FFF2-40B4-BE49-F238E27FC236}">
                <a16:creationId xmlns:a16="http://schemas.microsoft.com/office/drawing/2014/main" id="{575704E4-BD49-1D40-9F19-5F9C17DA33EB}"/>
              </a:ext>
            </a:extLst>
          </p:cNvPr>
          <p:cNvSpPr txBox="1"/>
          <p:nvPr/>
        </p:nvSpPr>
        <p:spPr>
          <a:xfrm>
            <a:off x="500315" y="905819"/>
            <a:ext cx="7557835" cy="12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User Stories are </a:t>
            </a:r>
            <a:r>
              <a:rPr lang="en-AU" sz="2000" b="1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“done” 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 the time-boxed Sprint?</a:t>
            </a:r>
            <a:endParaRPr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count 100% complete stories</a:t>
            </a:r>
            <a:endParaRPr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when the release milestones will be reached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431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2854036" y="76200"/>
            <a:ext cx="621376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Scrum Velocity</a:t>
            </a:r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99" name="Google Shape;399;p26"/>
          <p:cNvSpPr txBox="1"/>
          <p:nvPr/>
        </p:nvSpPr>
        <p:spPr>
          <a:xfrm>
            <a:off x="926289" y="1105468"/>
            <a:ext cx="7248720" cy="171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None/>
            </a:pPr>
            <a:r>
              <a:rPr lang="en-AU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Velocity determines when dev team can deliver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</a:rPr>
              <a:t>Dev t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eam velocity emerges over a number of Sprints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when the release milestones will be reached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26"/>
          <p:cNvPicPr preferRelativeResize="0"/>
          <p:nvPr/>
        </p:nvPicPr>
        <p:blipFill rotWithShape="1">
          <a:blip r:embed="rId3">
            <a:alphaModFix/>
          </a:blip>
          <a:srcRect l="18716" t="17359" r="16960" b="58306"/>
          <a:stretch/>
        </p:blipFill>
        <p:spPr>
          <a:xfrm>
            <a:off x="709683" y="3317652"/>
            <a:ext cx="8311488" cy="224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407" name="Google Shape;40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741" y="3147958"/>
            <a:ext cx="4274769" cy="295347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2854036" y="76200"/>
            <a:ext cx="621376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Scrum Velocity</a:t>
            </a:r>
            <a:endParaRPr/>
          </a:p>
        </p:txBody>
      </p:sp>
      <p:sp>
        <p:nvSpPr>
          <p:cNvPr id="409" name="Google Shape;409;p27"/>
          <p:cNvSpPr txBox="1"/>
          <p:nvPr/>
        </p:nvSpPr>
        <p:spPr>
          <a:xfrm rot="-5400000">
            <a:off x="378725" y="4381707"/>
            <a:ext cx="2599898" cy="55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Y-axis: effort</a:t>
            </a:r>
            <a:endParaRPr/>
          </a:p>
        </p:txBody>
      </p:sp>
      <p:sp>
        <p:nvSpPr>
          <p:cNvPr id="410" name="Google Shape;410;p27"/>
          <p:cNvSpPr txBox="1"/>
          <p:nvPr/>
        </p:nvSpPr>
        <p:spPr>
          <a:xfrm>
            <a:off x="926289" y="1105468"/>
            <a:ext cx="7248720" cy="171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None/>
            </a:pPr>
            <a:r>
              <a:rPr lang="en-AU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Velocity determines the slope of the </a:t>
            </a:r>
            <a:r>
              <a:rPr lang="en-AU" sz="2000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BurnDown</a:t>
            </a:r>
            <a:r>
              <a:rPr lang="en-AU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charts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Scrum master can track remaining effort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when the release milestones will be reached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7"/>
          <p:cNvSpPr txBox="1"/>
          <p:nvPr/>
        </p:nvSpPr>
        <p:spPr>
          <a:xfrm>
            <a:off x="6116471" y="5810949"/>
            <a:ext cx="2345141" cy="6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X-axis: time</a:t>
            </a: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7042245" y="3397568"/>
            <a:ext cx="1760561" cy="162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next week’s tutorial ☺</a:t>
            </a:r>
            <a:endParaRPr sz="2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>
            <a:spLocks noGrp="1"/>
          </p:cNvSpPr>
          <p:nvPr>
            <p:ph type="title"/>
          </p:nvPr>
        </p:nvSpPr>
        <p:spPr>
          <a:xfrm>
            <a:off x="374252" y="1363263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6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553" y="3475475"/>
            <a:ext cx="7988300" cy="28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2743200" y="76200"/>
            <a:ext cx="530013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Projects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88609"/>
            <a:ext cx="4365523" cy="35765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/>
        </p:nvSpPr>
        <p:spPr>
          <a:xfrm>
            <a:off x="355012" y="1029991"/>
            <a:ext cx="3238580" cy="209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Formal PM Stages: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Initiate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Control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endParaRPr sz="20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 txBox="1"/>
          <p:nvPr/>
        </p:nvSpPr>
        <p:spPr>
          <a:xfrm>
            <a:off x="4959863" y="1029991"/>
            <a:ext cx="4184137" cy="2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PM Stages: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Initiate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Plan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 (or Sprint)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&amp; Retrospective (or Adapt)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</a:t>
            </a:r>
            <a:endParaRPr sz="20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0718" y="3239589"/>
            <a:ext cx="4893282" cy="288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Formal Project Schedule</a:t>
            </a:r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74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steps are involved in developing a project schedule?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198" name="Google Shape;198;p13"/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tasks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(breakdown to tasks)</a:t>
            </a:r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1700090" y="2951252"/>
            <a:ext cx="3311283" cy="1071181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dependencies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(task network tool)</a:t>
            </a: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2327565" y="4199328"/>
            <a:ext cx="4373222" cy="1080411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 duration &amp; resources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(staff, hardware, artefacts)</a:t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4461165" y="5464963"/>
            <a:ext cx="3730336" cy="92271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 </a:t>
            </a:r>
            <a:r>
              <a:rPr lang="en-AU" sz="2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(allocate dates, resources)</a:t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2757868" y="2248059"/>
            <a:ext cx="1310078" cy="1382648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6045746" y="4704259"/>
            <a:ext cx="1310078" cy="1441047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3"/>
          <p:cNvSpPr/>
          <p:nvPr/>
        </p:nvSpPr>
        <p:spPr>
          <a:xfrm rot="9719893">
            <a:off x="925206" y="2043481"/>
            <a:ext cx="4872801" cy="4225398"/>
          </a:xfrm>
          <a:prstGeom prst="arc">
            <a:avLst>
              <a:gd name="adj1" fmla="val 15376350"/>
              <a:gd name="adj2" fmla="val 3152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4477870" y="3500884"/>
            <a:ext cx="1077705" cy="1393845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6848215" y="3225815"/>
            <a:ext cx="2168785" cy="38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None/>
            </a:pPr>
            <a:r>
              <a:rPr lang="en-AU"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Lecture 6, Slide 20</a:t>
            </a:r>
            <a:endParaRPr/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2440" y="1562100"/>
            <a:ext cx="3266459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Formal Project Scheduling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3873097" y="635841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2"/>
          <p:cNvGrpSpPr/>
          <p:nvPr/>
        </p:nvGrpSpPr>
        <p:grpSpPr>
          <a:xfrm>
            <a:off x="662268" y="1480298"/>
            <a:ext cx="3332848" cy="2040816"/>
            <a:chOff x="352172" y="986663"/>
            <a:chExt cx="3742676" cy="2349553"/>
          </a:xfrm>
        </p:grpSpPr>
        <p:pic>
          <p:nvPicPr>
            <p:cNvPr id="97" name="Google Shape;97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2172" y="986663"/>
              <a:ext cx="1608417" cy="2349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2" descr="Image result for Work breakdown structure example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14946" y="1254444"/>
              <a:ext cx="1979902" cy="14959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2"/>
          <p:cNvSpPr txBox="1"/>
          <p:nvPr/>
        </p:nvSpPr>
        <p:spPr>
          <a:xfrm>
            <a:off x="1419367" y="985108"/>
            <a:ext cx="44879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Work Breakdown Structure</a:t>
            </a:r>
            <a:endParaRPr/>
          </a:p>
        </p:txBody>
      </p:sp>
      <p:pic>
        <p:nvPicPr>
          <p:cNvPr id="100" name="Google Shape;10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6243" y="4815464"/>
            <a:ext cx="4553704" cy="1461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2"/>
          <p:cNvGrpSpPr/>
          <p:nvPr/>
        </p:nvGrpSpPr>
        <p:grpSpPr>
          <a:xfrm>
            <a:off x="4045738" y="2881031"/>
            <a:ext cx="3106976" cy="1315103"/>
            <a:chOff x="0" y="0"/>
            <a:chExt cx="6915150" cy="2622550"/>
          </a:xfrm>
        </p:grpSpPr>
        <p:grpSp>
          <p:nvGrpSpPr>
            <p:cNvPr id="102" name="Google Shape;102;p12"/>
            <p:cNvGrpSpPr/>
            <p:nvPr/>
          </p:nvGrpSpPr>
          <p:grpSpPr>
            <a:xfrm>
              <a:off x="0" y="0"/>
              <a:ext cx="6153150" cy="2622550"/>
              <a:chOff x="0" y="0"/>
              <a:chExt cx="6153150" cy="2622550"/>
            </a:xfrm>
          </p:grpSpPr>
          <p:sp>
            <p:nvSpPr>
              <p:cNvPr id="103" name="Google Shape;103;p12"/>
              <p:cNvSpPr/>
              <p:nvPr/>
            </p:nvSpPr>
            <p:spPr>
              <a:xfrm>
                <a:off x="0" y="1517650"/>
                <a:ext cx="603250" cy="2667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Start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4" name="Google Shape;104;p12"/>
              <p:cNvGrpSpPr/>
              <p:nvPr/>
            </p:nvGrpSpPr>
            <p:grpSpPr>
              <a:xfrm>
                <a:off x="939800" y="704850"/>
                <a:ext cx="1028700" cy="787400"/>
                <a:chOff x="0" y="0"/>
                <a:chExt cx="1060450" cy="736600"/>
              </a:xfrm>
            </p:grpSpPr>
            <p:grpSp>
              <p:nvGrpSpPr>
                <p:cNvPr id="105" name="Google Shape;10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06" name="Google Shape;10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a</a:t>
                    </a:r>
                    <a:endParaRPr/>
                  </a:p>
                </p:txBody>
              </p:sp>
              <p:sp>
                <p:nvSpPr>
                  <p:cNvPr id="107" name="Google Shape;10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08" name="Google Shape;10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09" name="Google Shape;10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11" name="Google Shape;11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12" name="Google Shape;11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  <p:sp>
                <p:nvSpPr>
                  <p:cNvPr id="113" name="Google Shape;11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</p:grpSp>
          </p:grpSp>
          <p:grpSp>
            <p:nvGrpSpPr>
              <p:cNvPr id="114" name="Google Shape;114;p12"/>
              <p:cNvGrpSpPr/>
              <p:nvPr/>
            </p:nvGrpSpPr>
            <p:grpSpPr>
              <a:xfrm>
                <a:off x="977900" y="1835150"/>
                <a:ext cx="1028700" cy="787400"/>
                <a:chOff x="0" y="0"/>
                <a:chExt cx="1060450" cy="736600"/>
              </a:xfrm>
            </p:grpSpPr>
            <p:grpSp>
              <p:nvGrpSpPr>
                <p:cNvPr id="115" name="Google Shape;11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16" name="Google Shape;11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b</a:t>
                    </a:r>
                    <a:endParaRPr/>
                  </a:p>
                </p:txBody>
              </p:sp>
              <p:sp>
                <p:nvSpPr>
                  <p:cNvPr id="117" name="Google Shape;11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</p:grpSp>
            <p:grpSp>
              <p:nvGrpSpPr>
                <p:cNvPr id="118" name="Google Shape;11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19" name="Google Shape;11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  <p:sp>
                <p:nvSpPr>
                  <p:cNvPr id="120" name="Google Shape;12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22" name="Google Shape;12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23" name="Google Shape;12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</p:grpSp>
          </p:grpSp>
          <p:grpSp>
            <p:nvGrpSpPr>
              <p:cNvPr id="124" name="Google Shape;124;p12"/>
              <p:cNvGrpSpPr/>
              <p:nvPr/>
            </p:nvGrpSpPr>
            <p:grpSpPr>
              <a:xfrm>
                <a:off x="2419350" y="0"/>
                <a:ext cx="1028700" cy="787400"/>
                <a:chOff x="0" y="0"/>
                <a:chExt cx="1060450" cy="736600"/>
              </a:xfrm>
            </p:grpSpPr>
            <p:grpSp>
              <p:nvGrpSpPr>
                <p:cNvPr id="125" name="Google Shape;12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26" name="Google Shape;12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</a:t>
                    </a:r>
                    <a:endParaRPr/>
                  </a:p>
                </p:txBody>
              </p:sp>
              <p:sp>
                <p:nvSpPr>
                  <p:cNvPr id="127" name="Google Shape;12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</p:grpSp>
            <p:grpSp>
              <p:nvGrpSpPr>
                <p:cNvPr id="128" name="Google Shape;12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29" name="Google Shape;12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30" name="Google Shape;13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6</a:t>
                    </a:r>
                    <a:endParaRPr/>
                  </a:p>
                </p:txBody>
              </p:sp>
              <p:sp>
                <p:nvSpPr>
                  <p:cNvPr id="131" name="Google Shape;13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10</a:t>
                    </a:r>
                    <a:endParaRPr/>
                  </a:p>
                </p:txBody>
              </p:sp>
              <p:sp>
                <p:nvSpPr>
                  <p:cNvPr id="132" name="Google Shape;13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33" name="Google Shape;13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15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4" name="Google Shape;134;p12"/>
              <p:cNvGrpSpPr/>
              <p:nvPr/>
            </p:nvGrpSpPr>
            <p:grpSpPr>
              <a:xfrm>
                <a:off x="2451100" y="1079500"/>
                <a:ext cx="1028700" cy="787400"/>
                <a:chOff x="0" y="0"/>
                <a:chExt cx="1060450" cy="736600"/>
              </a:xfrm>
            </p:grpSpPr>
            <p:grpSp>
              <p:nvGrpSpPr>
                <p:cNvPr id="135" name="Google Shape;13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36" name="Google Shape;13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FF00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</a:t>
                    </a:r>
                    <a:endParaRPr/>
                  </a:p>
                </p:txBody>
              </p:sp>
              <p:sp>
                <p:nvSpPr>
                  <p:cNvPr id="137" name="Google Shape;13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38" name="Google Shape;13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39" name="Google Shape;13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40" name="Google Shape;14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41" name="Google Shape;14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42" name="Google Shape;14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43" name="Google Shape;14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</p:grpSp>
          </p:grpSp>
          <p:grpSp>
            <p:nvGrpSpPr>
              <p:cNvPr id="144" name="Google Shape;144;p12"/>
              <p:cNvGrpSpPr/>
              <p:nvPr/>
            </p:nvGrpSpPr>
            <p:grpSpPr>
              <a:xfrm>
                <a:off x="3822700" y="1835150"/>
                <a:ext cx="1028700" cy="787400"/>
                <a:chOff x="0" y="0"/>
                <a:chExt cx="1060450" cy="736600"/>
              </a:xfrm>
            </p:grpSpPr>
            <p:grpSp>
              <p:nvGrpSpPr>
                <p:cNvPr id="145" name="Google Shape;14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46" name="Google Shape;14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endParaRPr/>
                  </a:p>
                </p:txBody>
              </p:sp>
              <p:sp>
                <p:nvSpPr>
                  <p:cNvPr id="147" name="Google Shape;14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48" name="Google Shape;14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49" name="Google Shape;14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50" name="Google Shape;15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51" name="Google Shape;15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52" name="Google Shape;15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53" name="Google Shape;15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</p:grpSp>
          </p:grpSp>
          <p:grpSp>
            <p:nvGrpSpPr>
              <p:cNvPr id="154" name="Google Shape;154;p12"/>
              <p:cNvGrpSpPr/>
              <p:nvPr/>
            </p:nvGrpSpPr>
            <p:grpSpPr>
              <a:xfrm>
                <a:off x="5124450" y="1835150"/>
                <a:ext cx="1028700" cy="787400"/>
                <a:chOff x="0" y="0"/>
                <a:chExt cx="1060450" cy="736600"/>
              </a:xfrm>
            </p:grpSpPr>
            <p:grpSp>
              <p:nvGrpSpPr>
                <p:cNvPr id="155" name="Google Shape;155;p12"/>
                <p:cNvGrpSpPr/>
                <p:nvPr/>
              </p:nvGrpSpPr>
              <p:grpSpPr>
                <a:xfrm>
                  <a:off x="0" y="247649"/>
                  <a:ext cx="1060450" cy="488951"/>
                  <a:chOff x="0" y="-1"/>
                  <a:chExt cx="1060450" cy="488951"/>
                </a:xfrm>
              </p:grpSpPr>
              <p:sp>
                <p:nvSpPr>
                  <p:cNvPr id="156" name="Google Shape;156;p12"/>
                  <p:cNvSpPr/>
                  <p:nvPr/>
                </p:nvSpPr>
                <p:spPr>
                  <a:xfrm>
                    <a:off x="0" y="-1"/>
                    <a:ext cx="1060450" cy="239457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endParaRPr/>
                  </a:p>
                </p:txBody>
              </p:sp>
              <p:sp>
                <p:nvSpPr>
                  <p:cNvPr id="157" name="Google Shape;15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58" name="Google Shape;15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59" name="Google Shape;15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60" name="Google Shape;16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61" name="Google Shape;16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19</a:t>
                    </a:r>
                    <a:endParaRPr/>
                  </a:p>
                </p:txBody>
              </p:sp>
              <p:sp>
                <p:nvSpPr>
                  <p:cNvPr id="162" name="Google Shape;16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63" name="Google Shape;16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19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64" name="Google Shape;164;p12"/>
              <p:cNvGrpSpPr/>
              <p:nvPr/>
            </p:nvGrpSpPr>
            <p:grpSpPr>
              <a:xfrm>
                <a:off x="4400550" y="0"/>
                <a:ext cx="1028700" cy="787400"/>
                <a:chOff x="0" y="0"/>
                <a:chExt cx="1060450" cy="736600"/>
              </a:xfrm>
            </p:grpSpPr>
            <p:grpSp>
              <p:nvGrpSpPr>
                <p:cNvPr id="165" name="Google Shape;16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66" name="Google Shape;16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f</a:t>
                    </a:r>
                    <a:endParaRPr/>
                  </a:p>
                </p:txBody>
              </p:sp>
              <p:sp>
                <p:nvSpPr>
                  <p:cNvPr id="167" name="Google Shape;16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</p:grpSp>
            <p:grpSp>
              <p:nvGrpSpPr>
                <p:cNvPr id="168" name="Google Shape;16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69" name="Google Shape;169;p12"/>
                  <p:cNvSpPr/>
                  <p:nvPr/>
                </p:nvSpPr>
                <p:spPr>
                  <a:xfrm>
                    <a:off x="0" y="0"/>
                    <a:ext cx="355599" cy="266701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10</a:t>
                    </a:r>
                    <a:endParaRPr/>
                  </a:p>
                </p:txBody>
              </p:sp>
              <p:sp>
                <p:nvSpPr>
                  <p:cNvPr id="170" name="Google Shape;17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71" name="Google Shape;17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72" name="Google Shape;17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15</a:t>
                    </a:r>
                    <a:endParaRPr/>
                  </a:p>
                </p:txBody>
              </p:sp>
              <p:sp>
                <p:nvSpPr>
                  <p:cNvPr id="173" name="Google Shape;17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19</a:t>
                    </a:r>
                    <a:endParaRPr/>
                  </a:p>
                </p:txBody>
              </p:sp>
            </p:grpSp>
          </p:grpSp>
        </p:grpSp>
        <p:grpSp>
          <p:nvGrpSpPr>
            <p:cNvPr id="174" name="Google Shape;174;p12"/>
            <p:cNvGrpSpPr/>
            <p:nvPr/>
          </p:nvGrpSpPr>
          <p:grpSpPr>
            <a:xfrm>
              <a:off x="596900" y="374650"/>
              <a:ext cx="6318250" cy="1892300"/>
              <a:chOff x="0" y="0"/>
              <a:chExt cx="6318250" cy="1892300"/>
            </a:xfrm>
          </p:grpSpPr>
          <p:sp>
            <p:nvSpPr>
              <p:cNvPr id="175" name="Google Shape;175;p12"/>
              <p:cNvSpPr/>
              <p:nvPr/>
            </p:nvSpPr>
            <p:spPr>
              <a:xfrm>
                <a:off x="5715000" y="1098550"/>
                <a:ext cx="603250" cy="2794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End</a:t>
                </a:r>
                <a:endParaRPr/>
              </a:p>
            </p:txBody>
          </p:sp>
          <p:cxnSp>
            <p:nvCxnSpPr>
              <p:cNvPr id="176" name="Google Shape;176;p12"/>
              <p:cNvCxnSpPr/>
              <p:nvPr/>
            </p:nvCxnSpPr>
            <p:spPr>
              <a:xfrm rot="10800000" flipH="1">
                <a:off x="6350" y="730250"/>
                <a:ext cx="330200" cy="54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77" name="Google Shape;177;p12"/>
              <p:cNvCxnSpPr/>
              <p:nvPr/>
            </p:nvCxnSpPr>
            <p:spPr>
              <a:xfrm>
                <a:off x="0" y="1276350"/>
                <a:ext cx="357464" cy="61236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78" name="Google Shape;178;p12"/>
              <p:cNvCxnSpPr/>
              <p:nvPr/>
            </p:nvCxnSpPr>
            <p:spPr>
              <a:xfrm rot="10800000" flipH="1">
                <a:off x="1352550" y="0"/>
                <a:ext cx="463550" cy="660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79" name="Google Shape;179;p12"/>
              <p:cNvCxnSpPr/>
              <p:nvPr/>
            </p:nvCxnSpPr>
            <p:spPr>
              <a:xfrm>
                <a:off x="1358900" y="635000"/>
                <a:ext cx="482600" cy="44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0" name="Google Shape;180;p12"/>
              <p:cNvCxnSpPr/>
              <p:nvPr/>
            </p:nvCxnSpPr>
            <p:spPr>
              <a:xfrm>
                <a:off x="2870200" y="1079500"/>
                <a:ext cx="336550" cy="7556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1" name="Google Shape;181;p12"/>
              <p:cNvCxnSpPr/>
              <p:nvPr/>
            </p:nvCxnSpPr>
            <p:spPr>
              <a:xfrm>
                <a:off x="1403350" y="1835150"/>
                <a:ext cx="18097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2" name="Google Shape;182;p12"/>
              <p:cNvCxnSpPr/>
              <p:nvPr/>
            </p:nvCxnSpPr>
            <p:spPr>
              <a:xfrm>
                <a:off x="4248150" y="1892300"/>
                <a:ext cx="2857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3" name="Google Shape;183;p12"/>
              <p:cNvCxnSpPr/>
              <p:nvPr/>
            </p:nvCxnSpPr>
            <p:spPr>
              <a:xfrm>
                <a:off x="2838450" y="57150"/>
                <a:ext cx="9461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4" name="Google Shape;184;p12"/>
              <p:cNvCxnSpPr/>
              <p:nvPr/>
            </p:nvCxnSpPr>
            <p:spPr>
              <a:xfrm>
                <a:off x="4819650" y="50800"/>
                <a:ext cx="889000" cy="1206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5" name="Google Shape;185;p12"/>
              <p:cNvCxnSpPr/>
              <p:nvPr/>
            </p:nvCxnSpPr>
            <p:spPr>
              <a:xfrm rot="10800000" flipH="1">
                <a:off x="5556250" y="1263650"/>
                <a:ext cx="146050" cy="6286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sp>
        <p:nvSpPr>
          <p:cNvPr id="186" name="Google Shape;186;p12"/>
          <p:cNvSpPr txBox="1"/>
          <p:nvPr/>
        </p:nvSpPr>
        <p:spPr>
          <a:xfrm>
            <a:off x="1436272" y="5506747"/>
            <a:ext cx="23038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3. Gantt Chart</a:t>
            </a:r>
            <a:endParaRPr/>
          </a:p>
        </p:txBody>
      </p:sp>
      <p:sp>
        <p:nvSpPr>
          <p:cNvPr id="187" name="Google Shape;187;p12"/>
          <p:cNvSpPr txBox="1"/>
          <p:nvPr/>
        </p:nvSpPr>
        <p:spPr>
          <a:xfrm>
            <a:off x="1448971" y="3734028"/>
            <a:ext cx="2321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PERT Chart</a:t>
            </a:r>
            <a:endParaRPr/>
          </a:p>
        </p:txBody>
      </p:sp>
      <p:sp>
        <p:nvSpPr>
          <p:cNvPr id="188" name="Google Shape;188;p12"/>
          <p:cNvSpPr txBox="1"/>
          <p:nvPr/>
        </p:nvSpPr>
        <p:spPr>
          <a:xfrm>
            <a:off x="941696" y="1241946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>
            <a:off x="6250675" y="1374173"/>
            <a:ext cx="2715903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rial"/>
              <a:buNone/>
            </a:pPr>
            <a:r>
              <a:rPr lang="en-AU" sz="3000" b="0" u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to  plan the schedule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Identify Tasks - Work Breakdown</a:t>
            </a: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215" name="Google Shape;215;p14"/>
          <p:cNvSpPr txBox="1"/>
          <p:nvPr/>
        </p:nvSpPr>
        <p:spPr>
          <a:xfrm>
            <a:off x="4327073" y="4947557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rgbClr val="FF000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2.2.2</a:t>
            </a:r>
            <a:endParaRPr/>
          </a:p>
        </p:txBody>
      </p:sp>
      <p:pic>
        <p:nvPicPr>
          <p:cNvPr id="216" name="Google Shape;216;p14"/>
          <p:cNvPicPr preferRelativeResize="0"/>
          <p:nvPr/>
        </p:nvPicPr>
        <p:blipFill rotWithShape="1">
          <a:blip r:embed="rId3">
            <a:alphaModFix/>
          </a:blip>
          <a:srcRect l="2595" t="15818" r="52489" b="9302"/>
          <a:stretch/>
        </p:blipFill>
        <p:spPr>
          <a:xfrm>
            <a:off x="4007971" y="1064558"/>
            <a:ext cx="4189124" cy="515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2629884"/>
            <a:ext cx="2590800" cy="246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graphicFrame>
        <p:nvGraphicFramePr>
          <p:cNvPr id="232" name="Google Shape;232;p16"/>
          <p:cNvGraphicFramePr/>
          <p:nvPr>
            <p:extLst>
              <p:ext uri="{D42A27DB-BD31-4B8C-83A1-F6EECF244321}">
                <p14:modId xmlns:p14="http://schemas.microsoft.com/office/powerpoint/2010/main" val="1644379687"/>
              </p:ext>
            </p:extLst>
          </p:nvPr>
        </p:nvGraphicFramePr>
        <p:xfrm>
          <a:off x="900575" y="1171742"/>
          <a:ext cx="7274425" cy="4846360"/>
        </p:xfrm>
        <a:graphic>
          <a:graphicData uri="http://schemas.openxmlformats.org/drawingml/2006/table">
            <a:tbl>
              <a:tblPr firstRow="1" bandRow="1">
                <a:noFill/>
                <a:tableStyleId>{FBBC93FF-42F0-448B-9F63-51F8E79C938F}</a:tableStyleId>
              </a:tblPr>
              <a:tblGrid>
                <a:gridCol w="4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Activity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Work Breakdown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Dependencies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0">
                          <a:solidFill>
                            <a:srgbClr val="7F7F7F"/>
                          </a:solidFill>
                        </a:rPr>
                        <a:t>predecessor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Duration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1.1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b="1"/>
                        <a:t>Concept Phase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Concept Planning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Initial Research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Problem definition with client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Initial Project Plan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1.1, 1.2, 1.3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2.3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2.4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/>
                        <a:t>Requirements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Iteration 1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2.1.1 Requirement Elicitation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2.1.2 Requirements Analysis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2.1.3 Requirement Model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Iteration 2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2.2.1 Requirement Elicitation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2.2.2 Requirements Analysis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2.2.3 Requirement Model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Specification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Validation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Sign-off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1.4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2.1.1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2.1.2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2.1.2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2.2.1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2.2.2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2.2.3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2.3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3.1, 2.4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/>
                        <a:t>Project Planning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Technological Risk Assessment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2.1.2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4 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3" name="Google Shape;233;p16"/>
          <p:cNvSpPr/>
          <p:nvPr/>
        </p:nvSpPr>
        <p:spPr>
          <a:xfrm>
            <a:off x="1388891" y="943349"/>
            <a:ext cx="786938" cy="5334001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2538483" y="951488"/>
            <a:ext cx="2770495" cy="5340130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5336040" y="926963"/>
            <a:ext cx="1441300" cy="5351007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Identify Dependencies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35244" y="1247823"/>
            <a:ext cx="3055771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task network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AU" sz="2000" b="0" i="0" u="none" strike="noStrike" cap="none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(activity on node)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given dependencies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graphicFrame>
        <p:nvGraphicFramePr>
          <p:cNvPr id="244" name="Google Shape;244;p17"/>
          <p:cNvGraphicFramePr/>
          <p:nvPr>
            <p:extLst>
              <p:ext uri="{D42A27DB-BD31-4B8C-83A1-F6EECF244321}">
                <p14:modId xmlns:p14="http://schemas.microsoft.com/office/powerpoint/2010/main" val="950642087"/>
              </p:ext>
            </p:extLst>
          </p:nvPr>
        </p:nvGraphicFramePr>
        <p:xfrm>
          <a:off x="4434695" y="1143169"/>
          <a:ext cx="3841775" cy="5085040"/>
        </p:xfrm>
        <a:graphic>
          <a:graphicData uri="http://schemas.openxmlformats.org/drawingml/2006/table">
            <a:tbl>
              <a:tblPr firstRow="1" firstCol="1" bandRow="1">
                <a:noFill/>
                <a:tableStyleId>{FBBC93FF-42F0-448B-9F63-51F8E79C938F}</a:tableStyleId>
              </a:tblPr>
              <a:tblGrid>
                <a:gridCol w="40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2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</a:rPr>
                        <a:t>activity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predecessor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</a:rPr>
                        <a:t>duration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1.1  1.2  1.3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11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13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2.4  3.1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13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14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45" name="Google Shape;245;p17"/>
          <p:cNvSpPr/>
          <p:nvPr/>
        </p:nvSpPr>
        <p:spPr>
          <a:xfrm>
            <a:off x="2774950" y="1360488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5795594" y="1052945"/>
            <a:ext cx="1251615" cy="5237019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152400" y="5071678"/>
            <a:ext cx="4320465" cy="94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248" name="Google Shape;248;p17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Identify Dependencies</a:t>
            </a:r>
            <a:endParaRPr/>
          </a:p>
        </p:txBody>
      </p:sp>
      <p:pic>
        <p:nvPicPr>
          <p:cNvPr id="249" name="Google Shape;249;p17"/>
          <p:cNvPicPr preferRelativeResize="0"/>
          <p:nvPr/>
        </p:nvPicPr>
        <p:blipFill rotWithShape="1">
          <a:blip r:embed="rId3">
            <a:alphaModFix/>
          </a:blip>
          <a:srcRect t="-78"/>
          <a:stretch/>
        </p:blipFill>
        <p:spPr>
          <a:xfrm>
            <a:off x="1016077" y="2769803"/>
            <a:ext cx="1998972" cy="1602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Task Network</a:t>
            </a:r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body" idx="1"/>
          </p:nvPr>
        </p:nvSpPr>
        <p:spPr>
          <a:xfrm>
            <a:off x="1231900" y="1153948"/>
            <a:ext cx="5067300" cy="164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Diagram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Sequential nodes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details</a:t>
            </a:r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258" name="Google Shape;2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7194"/>
            <a:ext cx="9144000" cy="237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1174</Words>
  <Application>Microsoft Office PowerPoint</Application>
  <PresentationFormat>On-screen Show (4:3)</PresentationFormat>
  <Paragraphs>716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Aharoni</vt:lpstr>
      <vt:lpstr>Arial</vt:lpstr>
      <vt:lpstr>Arial Narrow</vt:lpstr>
      <vt:lpstr>Roboto</vt:lpstr>
      <vt:lpstr>Aldhabi</vt:lpstr>
      <vt:lpstr>Times New Roman</vt:lpstr>
      <vt:lpstr>UniMelb</vt:lpstr>
      <vt:lpstr>SWEN90016  Software Processes &amp; Project Management</vt:lpstr>
      <vt:lpstr>PowerPoint Presentation</vt:lpstr>
      <vt:lpstr>Software Projects</vt:lpstr>
      <vt:lpstr>Formal Project Schedule</vt:lpstr>
      <vt:lpstr>Formal Project Scheduling</vt:lpstr>
      <vt:lpstr> Identify Tasks - Work Breakdown</vt:lpstr>
      <vt:lpstr> Identify Dependencies</vt:lpstr>
      <vt:lpstr> Identify Dependencies</vt:lpstr>
      <vt:lpstr>Task Network</vt:lpstr>
      <vt:lpstr> Pert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PERT Chart</vt:lpstr>
      <vt:lpstr> Construct Resource Schedule</vt:lpstr>
      <vt:lpstr>Monitoring and Control</vt:lpstr>
      <vt:lpstr>Scrum Project Scheduling</vt:lpstr>
      <vt:lpstr>Velocity and Visual Board</vt:lpstr>
      <vt:lpstr>Agile Scrum Velocity</vt:lpstr>
      <vt:lpstr>Agile Scrum Velocity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SWEN90016  Software Processes &amp; Project Management</dc:title>
  <dc:creator>Doc Wallace</dc:creator>
  <cp:lastModifiedBy>Marion Zalk</cp:lastModifiedBy>
  <cp:revision>31</cp:revision>
  <dcterms:modified xsi:type="dcterms:W3CDTF">2019-04-13T02:32:42Z</dcterms:modified>
</cp:coreProperties>
</file>